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jpg" ContentType="image/jp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19"/>
  </p:notesMasterIdLst>
  <p:sldIdLst>
    <p:sldId id="256" r:id="rId2"/>
    <p:sldId id="257" r:id="rId3"/>
    <p:sldId id="258" r:id="rId4"/>
    <p:sldId id="259" r:id="rId5"/>
    <p:sldId id="260" r:id="rId6"/>
    <p:sldId id="264" r:id="rId7"/>
    <p:sldId id="265" r:id="rId8"/>
    <p:sldId id="266" r:id="rId9"/>
    <p:sldId id="267" r:id="rId10"/>
    <p:sldId id="268" r:id="rId11"/>
    <p:sldId id="269" r:id="rId12"/>
    <p:sldId id="262" r:id="rId13"/>
    <p:sldId id="271" r:id="rId14"/>
    <p:sldId id="272" r:id="rId15"/>
    <p:sldId id="273" r:id="rId16"/>
    <p:sldId id="270" r:id="rId17"/>
    <p:sldId id="263" r:id="rId18"/>
  </p:sldIdLst>
  <p:sldSz cx="18300700" cy="10299700"/>
  <p:notesSz cx="18300700" cy="10299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1D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22" autoAdjust="0"/>
  </p:normalViewPr>
  <p:slideViewPr>
    <p:cSldViewPr>
      <p:cViewPr>
        <p:scale>
          <a:sx n="33" d="100"/>
          <a:sy n="33" d="100"/>
        </p:scale>
        <p:origin x="1314" y="594"/>
      </p:cViewPr>
      <p:guideLst>
        <p:guide orient="horz" pos="2880"/>
        <p:guide pos="216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GY"/>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6E554095-9236-485F-8CE8-8FD9FDE72126}" type="datetimeFigureOut">
              <a:rPr lang="en-GY" smtClean="0"/>
              <a:t>23/04/2024</a:t>
            </a:fld>
            <a:endParaRPr lang="en-GY"/>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GY"/>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GY"/>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BB8D8B10-0389-4DF2-AC8D-65ACC626C0D2}" type="slidenum">
              <a:rPr lang="en-GY" smtClean="0"/>
              <a:t>‹#›</a:t>
            </a:fld>
            <a:endParaRPr lang="en-GY"/>
          </a:p>
        </p:txBody>
      </p:sp>
    </p:spTree>
    <p:extLst>
      <p:ext uri="{BB962C8B-B14F-4D97-AF65-F5344CB8AC3E}">
        <p14:creationId xmlns:p14="http://schemas.microsoft.com/office/powerpoint/2010/main" val="3203877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Y" dirty="0"/>
          </a:p>
        </p:txBody>
      </p:sp>
      <p:sp>
        <p:nvSpPr>
          <p:cNvPr id="4" name="Slide Number Placeholder 3"/>
          <p:cNvSpPr>
            <a:spLocks noGrp="1"/>
          </p:cNvSpPr>
          <p:nvPr>
            <p:ph type="sldNum" sz="quarter" idx="5"/>
          </p:nvPr>
        </p:nvSpPr>
        <p:spPr/>
        <p:txBody>
          <a:bodyPr/>
          <a:lstStyle/>
          <a:p>
            <a:fld id="{BB8D8B10-0389-4DF2-AC8D-65ACC626C0D2}" type="slidenum">
              <a:rPr lang="en-GY" smtClean="0"/>
              <a:t>2</a:t>
            </a:fld>
            <a:endParaRPr lang="en-GY"/>
          </a:p>
        </p:txBody>
      </p:sp>
    </p:spTree>
    <p:extLst>
      <p:ext uri="{BB962C8B-B14F-4D97-AF65-F5344CB8AC3E}">
        <p14:creationId xmlns:p14="http://schemas.microsoft.com/office/powerpoint/2010/main" val="368170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Y" dirty="0"/>
          </a:p>
        </p:txBody>
      </p:sp>
      <p:sp>
        <p:nvSpPr>
          <p:cNvPr id="4" name="Slide Number Placeholder 3"/>
          <p:cNvSpPr>
            <a:spLocks noGrp="1"/>
          </p:cNvSpPr>
          <p:nvPr>
            <p:ph type="sldNum" sz="quarter" idx="5"/>
          </p:nvPr>
        </p:nvSpPr>
        <p:spPr/>
        <p:txBody>
          <a:bodyPr/>
          <a:lstStyle/>
          <a:p>
            <a:fld id="{BB8D8B10-0389-4DF2-AC8D-65ACC626C0D2}" type="slidenum">
              <a:rPr lang="en-GY" smtClean="0"/>
              <a:t>3</a:t>
            </a:fld>
            <a:endParaRPr lang="en-GY"/>
          </a:p>
        </p:txBody>
      </p:sp>
    </p:spTree>
    <p:extLst>
      <p:ext uri="{BB962C8B-B14F-4D97-AF65-F5344CB8AC3E}">
        <p14:creationId xmlns:p14="http://schemas.microsoft.com/office/powerpoint/2010/main" val="1965472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Y" dirty="0"/>
          </a:p>
        </p:txBody>
      </p:sp>
      <p:sp>
        <p:nvSpPr>
          <p:cNvPr id="4" name="Slide Number Placeholder 3"/>
          <p:cNvSpPr>
            <a:spLocks noGrp="1"/>
          </p:cNvSpPr>
          <p:nvPr>
            <p:ph type="sldNum" sz="quarter" idx="5"/>
          </p:nvPr>
        </p:nvSpPr>
        <p:spPr/>
        <p:txBody>
          <a:bodyPr/>
          <a:lstStyle/>
          <a:p>
            <a:fld id="{BB8D8B10-0389-4DF2-AC8D-65ACC626C0D2}" type="slidenum">
              <a:rPr lang="en-GY" smtClean="0"/>
              <a:t>5</a:t>
            </a:fld>
            <a:endParaRPr lang="en-GY"/>
          </a:p>
        </p:txBody>
      </p:sp>
    </p:spTree>
    <p:extLst>
      <p:ext uri="{BB962C8B-B14F-4D97-AF65-F5344CB8AC3E}">
        <p14:creationId xmlns:p14="http://schemas.microsoft.com/office/powerpoint/2010/main" val="295616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Y" dirty="0"/>
          </a:p>
        </p:txBody>
      </p:sp>
      <p:sp>
        <p:nvSpPr>
          <p:cNvPr id="4" name="Slide Number Placeholder 3"/>
          <p:cNvSpPr>
            <a:spLocks noGrp="1"/>
          </p:cNvSpPr>
          <p:nvPr>
            <p:ph type="sldNum" sz="quarter" idx="5"/>
          </p:nvPr>
        </p:nvSpPr>
        <p:spPr/>
        <p:txBody>
          <a:bodyPr/>
          <a:lstStyle/>
          <a:p>
            <a:fld id="{BB8D8B10-0389-4DF2-AC8D-65ACC626C0D2}" type="slidenum">
              <a:rPr lang="en-GY" smtClean="0"/>
              <a:t>16</a:t>
            </a:fld>
            <a:endParaRPr lang="en-GY"/>
          </a:p>
        </p:txBody>
      </p:sp>
    </p:spTree>
    <p:extLst>
      <p:ext uri="{BB962C8B-B14F-4D97-AF65-F5344CB8AC3E}">
        <p14:creationId xmlns:p14="http://schemas.microsoft.com/office/powerpoint/2010/main" val="795954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7031" y="1029969"/>
            <a:ext cx="12009834" cy="4463205"/>
          </a:xfrm>
        </p:spPr>
        <p:txBody>
          <a:bodyPr anchor="b">
            <a:normAutofit/>
          </a:bodyPr>
          <a:lstStyle>
            <a:lvl1pPr algn="l">
              <a:defRPr sz="7205">
                <a:effectLst/>
              </a:defRPr>
            </a:lvl1pPr>
          </a:lstStyle>
          <a:p>
            <a:r>
              <a:rPr lang="en-US"/>
              <a:t>Click to edit Master title style</a:t>
            </a:r>
            <a:endParaRPr lang="en-US" dirty="0"/>
          </a:p>
        </p:txBody>
      </p:sp>
      <p:sp>
        <p:nvSpPr>
          <p:cNvPr id="3" name="Subtitle 2"/>
          <p:cNvSpPr>
            <a:spLocks noGrp="1"/>
          </p:cNvSpPr>
          <p:nvPr>
            <p:ph type="subTitle" idx="1"/>
          </p:nvPr>
        </p:nvSpPr>
        <p:spPr>
          <a:xfrm>
            <a:off x="1027030" y="5772919"/>
            <a:ext cx="9607868" cy="2924606"/>
          </a:xfrm>
        </p:spPr>
        <p:txBody>
          <a:bodyPr anchor="t">
            <a:normAutofit/>
          </a:bodyPr>
          <a:lstStyle>
            <a:lvl1pPr marL="0" indent="0" algn="l">
              <a:buNone/>
              <a:defRPr sz="3152">
                <a:solidFill>
                  <a:schemeClr val="bg2">
                    <a:lumMod val="75000"/>
                  </a:schemeClr>
                </a:solidFill>
              </a:defRPr>
            </a:lvl1pPr>
            <a:lvl2pPr marL="686257" indent="0" algn="ctr">
              <a:buNone/>
              <a:defRPr>
                <a:solidFill>
                  <a:schemeClr val="tx1">
                    <a:tint val="75000"/>
                  </a:schemeClr>
                </a:solidFill>
              </a:defRPr>
            </a:lvl2pPr>
            <a:lvl3pPr marL="1372514" indent="0" algn="ctr">
              <a:buNone/>
              <a:defRPr>
                <a:solidFill>
                  <a:schemeClr val="tx1">
                    <a:tint val="75000"/>
                  </a:schemeClr>
                </a:solidFill>
              </a:defRPr>
            </a:lvl3pPr>
            <a:lvl4pPr marL="2058772" indent="0" algn="ctr">
              <a:buNone/>
              <a:defRPr>
                <a:solidFill>
                  <a:schemeClr val="tx1">
                    <a:tint val="75000"/>
                  </a:schemeClr>
                </a:solidFill>
              </a:defRPr>
            </a:lvl4pPr>
            <a:lvl5pPr marL="2745029" indent="0" algn="ctr">
              <a:buNone/>
              <a:defRPr>
                <a:solidFill>
                  <a:schemeClr val="tx1">
                    <a:tint val="75000"/>
                  </a:schemeClr>
                </a:solidFill>
              </a:defRPr>
            </a:lvl5pPr>
            <a:lvl6pPr marL="3431286" indent="0" algn="ctr">
              <a:buNone/>
              <a:defRPr>
                <a:solidFill>
                  <a:schemeClr val="tx1">
                    <a:tint val="75000"/>
                  </a:schemeClr>
                </a:solidFill>
              </a:defRPr>
            </a:lvl6pPr>
            <a:lvl7pPr marL="4117543" indent="0" algn="ctr">
              <a:buNone/>
              <a:defRPr>
                <a:solidFill>
                  <a:schemeClr val="tx1">
                    <a:tint val="75000"/>
                  </a:schemeClr>
                </a:solidFill>
              </a:defRPr>
            </a:lvl7pPr>
            <a:lvl8pPr marL="4803800" indent="0" algn="ctr">
              <a:buNone/>
              <a:defRPr>
                <a:solidFill>
                  <a:schemeClr val="tx1">
                    <a:tint val="75000"/>
                  </a:schemeClr>
                </a:solidFill>
              </a:defRPr>
            </a:lvl8pPr>
            <a:lvl9pPr marL="549005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cxnSp>
        <p:nvCxnSpPr>
          <p:cNvPr id="16" name="Straight Connector 15"/>
          <p:cNvCxnSpPr/>
          <p:nvPr/>
        </p:nvCxnSpPr>
        <p:spPr>
          <a:xfrm flipH="1">
            <a:off x="12350589" y="12716"/>
            <a:ext cx="5718969" cy="57220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9168618" y="137488"/>
            <a:ext cx="9127317" cy="913224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0861275" y="343323"/>
            <a:ext cx="7434659" cy="743867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11011398" y="48477"/>
            <a:ext cx="7284539" cy="7288471"/>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11776312" y="915531"/>
            <a:ext cx="6519623" cy="65231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3334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1029414" y="801088"/>
            <a:ext cx="16239488" cy="4692086"/>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2"/>
            </a:lvl1pPr>
            <a:lvl2pPr marL="686257" indent="0">
              <a:buNone/>
              <a:defRPr sz="2402"/>
            </a:lvl2pPr>
            <a:lvl3pPr marL="1372514" indent="0">
              <a:buNone/>
              <a:defRPr sz="2402"/>
            </a:lvl3pPr>
            <a:lvl4pPr marL="2058772" indent="0">
              <a:buNone/>
              <a:defRPr sz="2402"/>
            </a:lvl4pPr>
            <a:lvl5pPr marL="2745029" indent="0">
              <a:buNone/>
              <a:defRPr sz="2402"/>
            </a:lvl5pPr>
            <a:lvl6pPr marL="3431286" indent="0">
              <a:buNone/>
              <a:defRPr sz="2402"/>
            </a:lvl6pPr>
            <a:lvl7pPr marL="4117543" indent="0">
              <a:buNone/>
              <a:defRPr sz="2402"/>
            </a:lvl7pPr>
            <a:lvl8pPr marL="4803800" indent="0">
              <a:buNone/>
              <a:defRPr sz="2402"/>
            </a:lvl8pPr>
            <a:lvl9pPr marL="5490058" indent="0">
              <a:buNone/>
              <a:defRPr sz="2402"/>
            </a:lvl9pPr>
          </a:lstStyle>
          <a:p>
            <a:r>
              <a:rPr lang="en-US"/>
              <a:t>Click icon to add picture</a:t>
            </a:r>
            <a:endParaRPr lang="en-US" dirty="0"/>
          </a:p>
        </p:txBody>
      </p:sp>
      <p:sp>
        <p:nvSpPr>
          <p:cNvPr id="16" name="Text Placeholder 9"/>
          <p:cNvSpPr>
            <a:spLocks noGrp="1"/>
          </p:cNvSpPr>
          <p:nvPr>
            <p:ph type="body" sz="quarter" idx="14"/>
          </p:nvPr>
        </p:nvSpPr>
        <p:spPr>
          <a:xfrm>
            <a:off x="1372556" y="5772919"/>
            <a:ext cx="12464965" cy="686647"/>
          </a:xfrm>
        </p:spPr>
        <p:txBody>
          <a:bodyPr anchor="t">
            <a:normAutofit/>
          </a:bodyPr>
          <a:lstStyle>
            <a:lvl1pPr marL="0" indent="0">
              <a:buFontTx/>
              <a:buNone/>
              <a:defRPr sz="2402"/>
            </a:lvl1pPr>
            <a:lvl2pPr marL="686257" indent="0">
              <a:buFontTx/>
              <a:buNone/>
              <a:defRPr/>
            </a:lvl2pPr>
            <a:lvl3pPr marL="1372514" indent="0">
              <a:buFontTx/>
              <a:buNone/>
              <a:defRPr/>
            </a:lvl3pPr>
            <a:lvl4pPr marL="2058772" indent="0">
              <a:buFontTx/>
              <a:buNone/>
              <a:defRPr/>
            </a:lvl4pPr>
            <a:lvl5pPr marL="2745029"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GY"/>
          </a:p>
        </p:txBody>
      </p:sp>
      <p:sp>
        <p:nvSpPr>
          <p:cNvPr id="5" name="Slide Number Placeholder 4"/>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2802921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27032" y="1029970"/>
            <a:ext cx="15098078" cy="4119880"/>
          </a:xfrm>
        </p:spPr>
        <p:txBody>
          <a:bodyPr anchor="ctr">
            <a:normAutofit/>
          </a:bodyPr>
          <a:lstStyle>
            <a:lvl1pPr algn="l">
              <a:defRPr sz="4803" b="0" cap="all"/>
            </a:lvl1pPr>
          </a:lstStyle>
          <a:p>
            <a:r>
              <a:rPr lang="en-US"/>
              <a:t>Click to edit Master title style</a:t>
            </a:r>
            <a:endParaRPr lang="en-US" dirty="0"/>
          </a:p>
        </p:txBody>
      </p:sp>
      <p:sp>
        <p:nvSpPr>
          <p:cNvPr id="3" name="Text Placeholder 2"/>
          <p:cNvSpPr>
            <a:spLocks noGrp="1"/>
          </p:cNvSpPr>
          <p:nvPr>
            <p:ph type="body" idx="1"/>
          </p:nvPr>
        </p:nvSpPr>
        <p:spPr>
          <a:xfrm>
            <a:off x="1027031" y="6179820"/>
            <a:ext cx="12812874" cy="2822881"/>
          </a:xfrm>
        </p:spPr>
        <p:txBody>
          <a:bodyPr anchor="ctr">
            <a:normAutofit/>
          </a:bodyPr>
          <a:lstStyle>
            <a:lvl1pPr marL="0" indent="0" algn="l">
              <a:buNone/>
              <a:defRPr sz="3002">
                <a:solidFill>
                  <a:schemeClr val="bg2">
                    <a:lumMod val="75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4053161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3306" y="1029970"/>
            <a:ext cx="13725527" cy="4119880"/>
          </a:xfrm>
        </p:spPr>
        <p:txBody>
          <a:bodyPr anchor="ctr">
            <a:normAutofit/>
          </a:bodyPr>
          <a:lstStyle>
            <a:lvl1pPr algn="l">
              <a:defRPr sz="4803"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170824" y="5149850"/>
            <a:ext cx="12810490" cy="572206"/>
          </a:xfrm>
        </p:spPr>
        <p:txBody>
          <a:bodyPr anchor="ctr"/>
          <a:lstStyle>
            <a:lvl1pPr marL="0" indent="0">
              <a:buFontTx/>
              <a:buNone/>
              <a:defRPr/>
            </a:lvl1pPr>
            <a:lvl2pPr marL="686257" indent="0">
              <a:buFontTx/>
              <a:buNone/>
              <a:defRPr/>
            </a:lvl2pPr>
            <a:lvl3pPr marL="1372514" indent="0">
              <a:buFontTx/>
              <a:buNone/>
              <a:defRPr/>
            </a:lvl3pPr>
            <a:lvl4pPr marL="2058772" indent="0">
              <a:buFontTx/>
              <a:buNone/>
              <a:defRPr/>
            </a:lvl4pPr>
            <a:lvl5pPr marL="2745029" indent="0">
              <a:buFontTx/>
              <a:buNone/>
              <a:defRPr/>
            </a:lvl5pPr>
          </a:lstStyle>
          <a:p>
            <a:pPr lvl="0"/>
            <a:r>
              <a:rPr lang="en-US"/>
              <a:t>Click to edit Master text styles</a:t>
            </a:r>
          </a:p>
        </p:txBody>
      </p:sp>
      <p:sp>
        <p:nvSpPr>
          <p:cNvPr id="3" name="Text Placeholder 2"/>
          <p:cNvSpPr>
            <a:spLocks noGrp="1"/>
          </p:cNvSpPr>
          <p:nvPr>
            <p:ph type="body" idx="1"/>
          </p:nvPr>
        </p:nvSpPr>
        <p:spPr>
          <a:xfrm>
            <a:off x="1027032" y="6459566"/>
            <a:ext cx="12810490" cy="2530418"/>
          </a:xfrm>
        </p:spPr>
        <p:txBody>
          <a:bodyPr anchor="ctr">
            <a:normAutofit/>
          </a:bodyPr>
          <a:lstStyle>
            <a:lvl1pPr marL="0" indent="0" algn="l">
              <a:buNone/>
              <a:defRPr sz="3002">
                <a:solidFill>
                  <a:schemeClr val="bg2">
                    <a:lumMod val="75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sp>
        <p:nvSpPr>
          <p:cNvPr id="14" name="TextBox 13"/>
          <p:cNvSpPr txBox="1"/>
          <p:nvPr/>
        </p:nvSpPr>
        <p:spPr>
          <a:xfrm>
            <a:off x="798272" y="1219837"/>
            <a:ext cx="915035" cy="878247"/>
          </a:xfrm>
          <a:prstGeom prst="rect">
            <a:avLst/>
          </a:prstGeom>
        </p:spPr>
        <p:txBody>
          <a:bodyPr vert="horz" lIns="137255" tIns="68628" rIns="137255" bIns="68628" rtlCol="0" anchor="ctr">
            <a:noAutofit/>
          </a:bodyPr>
          <a:lstStyle/>
          <a:p>
            <a:pPr lvl="0"/>
            <a:r>
              <a:rPr lang="en-US" sz="12008" dirty="0">
                <a:solidFill>
                  <a:schemeClr val="tx1"/>
                </a:solidFill>
                <a:effectLst/>
              </a:rPr>
              <a:t>“</a:t>
            </a:r>
          </a:p>
        </p:txBody>
      </p:sp>
      <p:sp>
        <p:nvSpPr>
          <p:cNvPr id="15" name="TextBox 14"/>
          <p:cNvSpPr txBox="1"/>
          <p:nvPr/>
        </p:nvSpPr>
        <p:spPr>
          <a:xfrm>
            <a:off x="15438832" y="4158028"/>
            <a:ext cx="915035" cy="878247"/>
          </a:xfrm>
          <a:prstGeom prst="rect">
            <a:avLst/>
          </a:prstGeom>
        </p:spPr>
        <p:txBody>
          <a:bodyPr vert="horz" lIns="137255" tIns="68628" rIns="137255" bIns="68628" rtlCol="0" anchor="ctr">
            <a:noAutofit/>
          </a:bodyPr>
          <a:lstStyle/>
          <a:p>
            <a:pPr lvl="0" algn="r"/>
            <a:r>
              <a:rPr lang="en-US" sz="12008" dirty="0">
                <a:solidFill>
                  <a:schemeClr val="tx1"/>
                </a:solidFill>
                <a:effectLst/>
              </a:rPr>
              <a:t>”</a:t>
            </a:r>
          </a:p>
        </p:txBody>
      </p:sp>
    </p:spTree>
    <p:extLst>
      <p:ext uri="{BB962C8B-B14F-4D97-AF65-F5344CB8AC3E}">
        <p14:creationId xmlns:p14="http://schemas.microsoft.com/office/powerpoint/2010/main" val="1585807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7031" y="5149850"/>
            <a:ext cx="12810490" cy="2549243"/>
          </a:xfrm>
        </p:spPr>
        <p:txBody>
          <a:bodyPr anchor="b">
            <a:normAutofit/>
          </a:bodyPr>
          <a:lstStyle>
            <a:lvl1pPr algn="l">
              <a:defRPr sz="4803" b="0" cap="all"/>
            </a:lvl1pPr>
          </a:lstStyle>
          <a:p>
            <a:r>
              <a:rPr lang="en-US"/>
              <a:t>Click to edit Master title style</a:t>
            </a:r>
            <a:endParaRPr lang="en-US" dirty="0"/>
          </a:p>
        </p:txBody>
      </p:sp>
      <p:sp>
        <p:nvSpPr>
          <p:cNvPr id="3" name="Text Placeholder 2"/>
          <p:cNvSpPr>
            <a:spLocks noGrp="1"/>
          </p:cNvSpPr>
          <p:nvPr>
            <p:ph type="body" idx="1"/>
          </p:nvPr>
        </p:nvSpPr>
        <p:spPr>
          <a:xfrm>
            <a:off x="1027029" y="7708977"/>
            <a:ext cx="12812877" cy="1292193"/>
          </a:xfrm>
        </p:spPr>
        <p:txBody>
          <a:bodyPr anchor="t">
            <a:normAutofit/>
          </a:bodyPr>
          <a:lstStyle>
            <a:lvl1pPr marL="0" indent="0" algn="l">
              <a:buNone/>
              <a:defRPr sz="3002">
                <a:solidFill>
                  <a:schemeClr val="bg2">
                    <a:lumMod val="75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3914775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3308" y="1029970"/>
            <a:ext cx="13725525" cy="4119880"/>
          </a:xfrm>
        </p:spPr>
        <p:txBody>
          <a:bodyPr anchor="ctr">
            <a:normAutofit/>
          </a:bodyPr>
          <a:lstStyle>
            <a:lvl1pPr algn="l">
              <a:defRPr sz="4803"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7031" y="5900076"/>
            <a:ext cx="12810492" cy="1576743"/>
          </a:xfrm>
        </p:spPr>
        <p:txBody>
          <a:bodyPr vert="horz" lIns="91440" tIns="45720" rIns="91440" bIns="45720" rtlCol="0" anchor="b">
            <a:normAutofit/>
          </a:bodyPr>
          <a:lstStyle>
            <a:lvl1pPr>
              <a:buNone/>
              <a:defRPr lang="en-US" sz="3602"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7030" y="7476820"/>
            <a:ext cx="12810492" cy="1525881"/>
          </a:xfrm>
        </p:spPr>
        <p:txBody>
          <a:bodyPr anchor="t">
            <a:normAutofit/>
          </a:bodyPr>
          <a:lstStyle>
            <a:lvl1pPr marL="0" indent="0" algn="l">
              <a:buNone/>
              <a:defRPr sz="2702">
                <a:solidFill>
                  <a:schemeClr val="bg2">
                    <a:lumMod val="75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sp>
        <p:nvSpPr>
          <p:cNvPr id="11" name="TextBox 10"/>
          <p:cNvSpPr txBox="1"/>
          <p:nvPr/>
        </p:nvSpPr>
        <p:spPr>
          <a:xfrm>
            <a:off x="798272" y="1219837"/>
            <a:ext cx="915035" cy="878247"/>
          </a:xfrm>
          <a:prstGeom prst="rect">
            <a:avLst/>
          </a:prstGeom>
        </p:spPr>
        <p:txBody>
          <a:bodyPr vert="horz" lIns="137255" tIns="68628" rIns="137255" bIns="68628" rtlCol="0" anchor="ctr">
            <a:noAutofit/>
          </a:bodyPr>
          <a:lstStyle/>
          <a:p>
            <a:pPr lvl="0"/>
            <a:r>
              <a:rPr lang="en-US" sz="12008" dirty="0">
                <a:solidFill>
                  <a:schemeClr val="tx1"/>
                </a:solidFill>
                <a:effectLst/>
              </a:rPr>
              <a:t>“</a:t>
            </a:r>
          </a:p>
        </p:txBody>
      </p:sp>
      <p:sp>
        <p:nvSpPr>
          <p:cNvPr id="12" name="TextBox 11"/>
          <p:cNvSpPr txBox="1"/>
          <p:nvPr/>
        </p:nvSpPr>
        <p:spPr>
          <a:xfrm>
            <a:off x="15438832" y="4158028"/>
            <a:ext cx="915035" cy="878247"/>
          </a:xfrm>
          <a:prstGeom prst="rect">
            <a:avLst/>
          </a:prstGeom>
        </p:spPr>
        <p:txBody>
          <a:bodyPr vert="horz" lIns="137255" tIns="68628" rIns="137255" bIns="68628" rtlCol="0" anchor="ctr">
            <a:noAutofit/>
          </a:bodyPr>
          <a:lstStyle/>
          <a:p>
            <a:pPr lvl="0" algn="r"/>
            <a:r>
              <a:rPr lang="en-US" sz="12008" dirty="0">
                <a:solidFill>
                  <a:schemeClr val="tx1"/>
                </a:solidFill>
                <a:effectLst/>
              </a:rPr>
              <a:t>”</a:t>
            </a:r>
          </a:p>
        </p:txBody>
      </p:sp>
    </p:spTree>
    <p:extLst>
      <p:ext uri="{BB962C8B-B14F-4D97-AF65-F5344CB8AC3E}">
        <p14:creationId xmlns:p14="http://schemas.microsoft.com/office/powerpoint/2010/main" val="3874110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7032" y="1029970"/>
            <a:ext cx="15098078" cy="411988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7031" y="5900076"/>
            <a:ext cx="12810490" cy="1258852"/>
          </a:xfrm>
        </p:spPr>
        <p:txBody>
          <a:bodyPr vert="horz" lIns="91440" tIns="45720" rIns="91440" bIns="45720" rtlCol="0" anchor="b">
            <a:normAutofit/>
          </a:bodyPr>
          <a:lstStyle>
            <a:lvl1pPr>
              <a:buNone/>
              <a:defRPr lang="en-US" sz="3602"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7030" y="7158926"/>
            <a:ext cx="12810492" cy="1843774"/>
          </a:xfrm>
        </p:spPr>
        <p:txBody>
          <a:bodyPr anchor="t">
            <a:normAutofit/>
          </a:bodyPr>
          <a:lstStyle>
            <a:lvl1pPr marL="0" indent="0" algn="l">
              <a:buNone/>
              <a:defRPr sz="2702">
                <a:solidFill>
                  <a:schemeClr val="bg2">
                    <a:lumMod val="75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2625270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3197146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36865" y="1029970"/>
            <a:ext cx="3088243" cy="686646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9414" y="1029970"/>
            <a:ext cx="11742949" cy="797273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3164211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978141" y="1671269"/>
            <a:ext cx="14344416" cy="46132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5873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3339535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030" y="3013616"/>
            <a:ext cx="12810492" cy="3426625"/>
          </a:xfrm>
        </p:spPr>
        <p:txBody>
          <a:bodyPr anchor="b">
            <a:normAutofit/>
          </a:bodyPr>
          <a:lstStyle>
            <a:lvl1pPr algn="l">
              <a:defRPr sz="5404" b="0" cap="all"/>
            </a:lvl1pPr>
          </a:lstStyle>
          <a:p>
            <a:r>
              <a:rPr lang="en-US"/>
              <a:t>Click to edit Master title style</a:t>
            </a:r>
            <a:endParaRPr lang="en-US" dirty="0"/>
          </a:p>
        </p:txBody>
      </p:sp>
      <p:sp>
        <p:nvSpPr>
          <p:cNvPr id="3" name="Text Placeholder 2"/>
          <p:cNvSpPr>
            <a:spLocks noGrp="1"/>
          </p:cNvSpPr>
          <p:nvPr>
            <p:ph type="body" idx="1"/>
          </p:nvPr>
        </p:nvSpPr>
        <p:spPr>
          <a:xfrm>
            <a:off x="1027032" y="6752026"/>
            <a:ext cx="12810490" cy="2250675"/>
          </a:xfrm>
        </p:spPr>
        <p:txBody>
          <a:bodyPr anchor="t">
            <a:normAutofit/>
          </a:bodyPr>
          <a:lstStyle>
            <a:lvl1pPr marL="0" indent="0" algn="l">
              <a:buNone/>
              <a:defRPr sz="2702">
                <a:solidFill>
                  <a:schemeClr val="bg2">
                    <a:lumMod val="75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GY"/>
          </a:p>
        </p:txBody>
      </p:sp>
      <p:sp>
        <p:nvSpPr>
          <p:cNvPr id="6" name="Slide Number Placeholder 5"/>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304024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7030" y="1029971"/>
            <a:ext cx="7411626" cy="542959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18250" y="1029971"/>
            <a:ext cx="7406859" cy="542959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GY"/>
          </a:p>
        </p:txBody>
      </p:sp>
      <p:sp>
        <p:nvSpPr>
          <p:cNvPr id="7" name="Slide Number Placeholder 6"/>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381318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59133" y="1029970"/>
            <a:ext cx="6979524" cy="865460"/>
          </a:xfrm>
        </p:spPr>
        <p:txBody>
          <a:bodyPr anchor="b">
            <a:noAutofit/>
          </a:bodyPr>
          <a:lstStyle>
            <a:lvl1pPr marL="0" indent="0">
              <a:buNone/>
              <a:defRPr sz="4203" b="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4" name="Content Placeholder 3"/>
          <p:cNvSpPr>
            <a:spLocks noGrp="1"/>
          </p:cNvSpPr>
          <p:nvPr>
            <p:ph sz="half" idx="2"/>
          </p:nvPr>
        </p:nvSpPr>
        <p:spPr>
          <a:xfrm>
            <a:off x="1027030" y="1908146"/>
            <a:ext cx="7411626" cy="455141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24931" y="1029970"/>
            <a:ext cx="7002561" cy="865460"/>
          </a:xfrm>
        </p:spPr>
        <p:txBody>
          <a:bodyPr anchor="b">
            <a:noAutofit/>
          </a:bodyPr>
          <a:lstStyle>
            <a:lvl1pPr marL="0" indent="0">
              <a:buNone/>
              <a:defRPr sz="4203" b="0">
                <a:solidFill>
                  <a:schemeClr val="tx1"/>
                </a:solidFill>
              </a:defRPr>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6" name="Content Placeholder 5"/>
          <p:cNvSpPr>
            <a:spLocks noGrp="1"/>
          </p:cNvSpPr>
          <p:nvPr>
            <p:ph sz="quarter" idx="4"/>
          </p:nvPr>
        </p:nvSpPr>
        <p:spPr>
          <a:xfrm>
            <a:off x="8715866" y="1895430"/>
            <a:ext cx="7398917" cy="455141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GY"/>
          </a:p>
        </p:txBody>
      </p:sp>
      <p:sp>
        <p:nvSpPr>
          <p:cNvPr id="9" name="Slide Number Placeholder 8"/>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3758363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GY"/>
          </a:p>
        </p:txBody>
      </p:sp>
      <p:sp>
        <p:nvSpPr>
          <p:cNvPr id="5" name="Slide Number Placeholder 4"/>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322033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GY"/>
          </a:p>
        </p:txBody>
      </p:sp>
      <p:sp>
        <p:nvSpPr>
          <p:cNvPr id="4" name="Slide Number Placeholder 3"/>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211744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34898" y="1029970"/>
            <a:ext cx="5490210" cy="2059940"/>
          </a:xfrm>
        </p:spPr>
        <p:txBody>
          <a:bodyPr anchor="b">
            <a:normAutofit/>
          </a:bodyPr>
          <a:lstStyle>
            <a:lvl1pPr algn="l">
              <a:defRPr sz="3602" b="0"/>
            </a:lvl1pPr>
          </a:lstStyle>
          <a:p>
            <a:r>
              <a:rPr lang="en-US"/>
              <a:t>Click to edit Master title style</a:t>
            </a:r>
            <a:endParaRPr lang="en-US" dirty="0"/>
          </a:p>
        </p:txBody>
      </p:sp>
      <p:sp>
        <p:nvSpPr>
          <p:cNvPr id="3" name="Content Placeholder 2"/>
          <p:cNvSpPr>
            <a:spLocks noGrp="1"/>
          </p:cNvSpPr>
          <p:nvPr>
            <p:ph idx="1"/>
          </p:nvPr>
        </p:nvSpPr>
        <p:spPr>
          <a:xfrm>
            <a:off x="1027031" y="1029970"/>
            <a:ext cx="8921593" cy="797273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634898" y="3318792"/>
            <a:ext cx="5490210" cy="3140773"/>
          </a:xfrm>
        </p:spPr>
        <p:txBody>
          <a:bodyPr anchor="t">
            <a:normAutofit/>
          </a:bodyPr>
          <a:lstStyle>
            <a:lvl1pPr marL="0" indent="0">
              <a:buNone/>
              <a:defRPr sz="2402"/>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GY"/>
          </a:p>
        </p:txBody>
      </p:sp>
      <p:sp>
        <p:nvSpPr>
          <p:cNvPr id="7" name="Slide Number Placeholder 6"/>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1209903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9137" y="2174381"/>
            <a:ext cx="9035971" cy="1716617"/>
          </a:xfrm>
        </p:spPr>
        <p:txBody>
          <a:bodyPr anchor="b">
            <a:normAutofit/>
          </a:bodyPr>
          <a:lstStyle>
            <a:lvl1pPr algn="l">
              <a:defRPr sz="4203"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484548" y="1373293"/>
            <a:ext cx="4924879" cy="6866467"/>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2"/>
            </a:lvl1pPr>
            <a:lvl2pPr marL="686257" indent="0">
              <a:buNone/>
              <a:defRPr sz="2402"/>
            </a:lvl2pPr>
            <a:lvl3pPr marL="1372514" indent="0">
              <a:buNone/>
              <a:defRPr sz="2402"/>
            </a:lvl3pPr>
            <a:lvl4pPr marL="2058772" indent="0">
              <a:buNone/>
              <a:defRPr sz="2402"/>
            </a:lvl4pPr>
            <a:lvl5pPr marL="2745029" indent="0">
              <a:buNone/>
              <a:defRPr sz="2402"/>
            </a:lvl5pPr>
            <a:lvl6pPr marL="3431286" indent="0">
              <a:buNone/>
              <a:defRPr sz="2402"/>
            </a:lvl6pPr>
            <a:lvl7pPr marL="4117543" indent="0">
              <a:buNone/>
              <a:defRPr sz="2402"/>
            </a:lvl7pPr>
            <a:lvl8pPr marL="4803800" indent="0">
              <a:buNone/>
              <a:defRPr sz="2402"/>
            </a:lvl8pPr>
            <a:lvl9pPr marL="5490058" indent="0">
              <a:buNone/>
              <a:defRPr sz="2402"/>
            </a:lvl9pPr>
          </a:lstStyle>
          <a:p>
            <a:r>
              <a:rPr lang="en-US"/>
              <a:t>Click icon to add picture</a:t>
            </a:r>
            <a:endParaRPr lang="en-US" dirty="0"/>
          </a:p>
        </p:txBody>
      </p:sp>
      <p:sp>
        <p:nvSpPr>
          <p:cNvPr id="4" name="Text Placeholder 3"/>
          <p:cNvSpPr>
            <a:spLocks noGrp="1"/>
          </p:cNvSpPr>
          <p:nvPr>
            <p:ph type="body" sz="half" idx="2"/>
          </p:nvPr>
        </p:nvSpPr>
        <p:spPr>
          <a:xfrm>
            <a:off x="7089138" y="4170742"/>
            <a:ext cx="9038354" cy="3077194"/>
          </a:xfrm>
        </p:spPr>
        <p:txBody>
          <a:bodyPr anchor="t">
            <a:normAutofit/>
          </a:bodyPr>
          <a:lstStyle>
            <a:lvl1pPr marL="0" indent="0">
              <a:buNone/>
              <a:defRPr sz="2702"/>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GY"/>
          </a:p>
        </p:txBody>
      </p:sp>
      <p:sp>
        <p:nvSpPr>
          <p:cNvPr id="7" name="Slide Number Placeholder 6"/>
          <p:cNvSpPr>
            <a:spLocks noGrp="1"/>
          </p:cNvSpPr>
          <p:nvPr>
            <p:ph type="sldNum" sz="quarter" idx="12"/>
          </p:nvPr>
        </p:nvSpPr>
        <p:spPr/>
        <p:txBody>
          <a:bodyPr/>
          <a:lstStyle/>
          <a:p>
            <a:fld id="{B6F15528-21DE-4FAA-801E-634DDDAF4B2B}" type="slidenum">
              <a:rPr lang="en-GY" smtClean="0"/>
              <a:t>‹#›</a:t>
            </a:fld>
            <a:endParaRPr lang="en-GY"/>
          </a:p>
        </p:txBody>
      </p:sp>
    </p:spTree>
    <p:extLst>
      <p:ext uri="{BB962C8B-B14F-4D97-AF65-F5344CB8AC3E}">
        <p14:creationId xmlns:p14="http://schemas.microsoft.com/office/powerpoint/2010/main" val="3124068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3820044" y="4450488"/>
            <a:ext cx="4475893" cy="4819243"/>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1027031" y="6739309"/>
            <a:ext cx="12810490" cy="226339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7031" y="1029971"/>
            <a:ext cx="12810490" cy="54295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866935" y="9269731"/>
            <a:ext cx="2401967" cy="548364"/>
          </a:xfrm>
          <a:prstGeom prst="rect">
            <a:avLst/>
          </a:prstGeom>
        </p:spPr>
        <p:txBody>
          <a:bodyPr vert="horz" lIns="91440" tIns="45720" rIns="91440" bIns="45720" rtlCol="0" anchor="t"/>
          <a:lstStyle>
            <a:lvl1pPr algn="r">
              <a:defRPr sz="1501" b="0" i="0">
                <a:solidFill>
                  <a:schemeClr val="bg2">
                    <a:lumMod val="50000"/>
                  </a:schemeClr>
                </a:solidFill>
                <a:effectLst/>
                <a:latin typeface="+mn-lt"/>
              </a:defRPr>
            </a:lvl1pPr>
          </a:lstStyle>
          <a:p>
            <a:fld id="{1D8BD707-D9CF-40AE-B4C6-C98DA3205C09}" type="datetimeFigureOut">
              <a:rPr lang="en-US" smtClean="0"/>
              <a:t>4/23/2024</a:t>
            </a:fld>
            <a:endParaRPr lang="en-US"/>
          </a:p>
        </p:txBody>
      </p:sp>
      <p:sp>
        <p:nvSpPr>
          <p:cNvPr id="5" name="Footer Placeholder 4"/>
          <p:cNvSpPr>
            <a:spLocks noGrp="1"/>
          </p:cNvSpPr>
          <p:nvPr>
            <p:ph type="ftr" sz="quarter" idx="3"/>
          </p:nvPr>
        </p:nvSpPr>
        <p:spPr>
          <a:xfrm>
            <a:off x="1027031" y="9269731"/>
            <a:ext cx="11323558" cy="548364"/>
          </a:xfrm>
          <a:prstGeom prst="rect">
            <a:avLst/>
          </a:prstGeom>
        </p:spPr>
        <p:txBody>
          <a:bodyPr vert="horz" lIns="91440" tIns="45720" rIns="91440" bIns="45720" rtlCol="0" anchor="t"/>
          <a:lstStyle>
            <a:lvl1pPr algn="l">
              <a:defRPr sz="1501" b="0" i="0">
                <a:solidFill>
                  <a:schemeClr val="bg2">
                    <a:lumMod val="50000"/>
                  </a:schemeClr>
                </a:solidFill>
                <a:effectLst/>
                <a:latin typeface="+mn-lt"/>
              </a:defRPr>
            </a:lvl1pPr>
          </a:lstStyle>
          <a:p>
            <a:endParaRPr lang="en-GY"/>
          </a:p>
        </p:txBody>
      </p:sp>
      <p:sp>
        <p:nvSpPr>
          <p:cNvPr id="6" name="Slide Number Placeholder 5"/>
          <p:cNvSpPr>
            <a:spLocks noGrp="1"/>
          </p:cNvSpPr>
          <p:nvPr>
            <p:ph type="sldNum" sz="quarter" idx="4"/>
          </p:nvPr>
        </p:nvSpPr>
        <p:spPr>
          <a:xfrm>
            <a:off x="15555596" y="8378044"/>
            <a:ext cx="1714557" cy="1006128"/>
          </a:xfrm>
          <a:prstGeom prst="rect">
            <a:avLst/>
          </a:prstGeom>
        </p:spPr>
        <p:txBody>
          <a:bodyPr vert="horz" lIns="91440" tIns="45720" rIns="91440" bIns="45720" rtlCol="0" anchor="b"/>
          <a:lstStyle>
            <a:lvl1pPr algn="r">
              <a:defRPr sz="4803" b="0" i="0">
                <a:solidFill>
                  <a:schemeClr val="bg2">
                    <a:lumMod val="50000"/>
                  </a:schemeClr>
                </a:solidFill>
                <a:effectLst/>
                <a:latin typeface="+mn-lt"/>
              </a:defRPr>
            </a:lvl1pPr>
          </a:lstStyle>
          <a:p>
            <a:fld id="{B6F15528-21DE-4FAA-801E-634DDDAF4B2B}" type="slidenum">
              <a:rPr lang="en-GY" smtClean="0"/>
              <a:t>‹#›</a:t>
            </a:fld>
            <a:endParaRPr lang="en-GY"/>
          </a:p>
        </p:txBody>
      </p:sp>
    </p:spTree>
    <p:extLst>
      <p:ext uri="{BB962C8B-B14F-4D97-AF65-F5344CB8AC3E}">
        <p14:creationId xmlns:p14="http://schemas.microsoft.com/office/powerpoint/2010/main" val="2787450726"/>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xStyles>
    <p:title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911" indent="-428911" algn="l" defTabSz="686257" rtl="0" eaLnBrk="1" latinLnBrk="0" hangingPunct="1">
        <a:spcBef>
          <a:spcPct val="20000"/>
        </a:spcBef>
        <a:spcAft>
          <a:spcPts val="901"/>
        </a:spcAft>
        <a:buClr>
          <a:schemeClr val="tx1"/>
        </a:buClr>
        <a:buSzPct val="80000"/>
        <a:buFont typeface="Wingdings 3" panose="05040102010807070707" pitchFamily="18" charset="2"/>
        <a:buChar char=""/>
        <a:defRPr sz="3002" kern="1200" cap="none">
          <a:solidFill>
            <a:schemeClr val="bg2">
              <a:lumMod val="75000"/>
            </a:schemeClr>
          </a:solidFill>
          <a:effectLst/>
          <a:latin typeface="+mn-lt"/>
          <a:ea typeface="+mn-ea"/>
          <a:cs typeface="+mn-cs"/>
        </a:defRPr>
      </a:lvl1pPr>
      <a:lvl2pPr marL="1115168" indent="-428911" algn="l" defTabSz="686257" rtl="0" eaLnBrk="1" latinLnBrk="0" hangingPunct="1">
        <a:spcBef>
          <a:spcPct val="20000"/>
        </a:spcBef>
        <a:spcAft>
          <a:spcPts val="901"/>
        </a:spcAft>
        <a:buClr>
          <a:schemeClr val="tx1"/>
        </a:buClr>
        <a:buSzPct val="80000"/>
        <a:buFont typeface="Wingdings 3" panose="05040102010807070707" pitchFamily="18" charset="2"/>
        <a:buChar char=""/>
        <a:defRPr sz="2702" kern="1200" cap="none">
          <a:solidFill>
            <a:schemeClr val="bg2">
              <a:lumMod val="75000"/>
            </a:schemeClr>
          </a:solidFill>
          <a:effectLst/>
          <a:latin typeface="+mn-lt"/>
          <a:ea typeface="+mn-ea"/>
          <a:cs typeface="+mn-cs"/>
        </a:defRPr>
      </a:lvl2pPr>
      <a:lvl3pPr marL="1801425" indent="-428911" algn="l" defTabSz="686257" rtl="0" eaLnBrk="1" latinLnBrk="0" hangingPunct="1">
        <a:spcBef>
          <a:spcPct val="20000"/>
        </a:spcBef>
        <a:spcAft>
          <a:spcPts val="901"/>
        </a:spcAft>
        <a:buClr>
          <a:schemeClr val="tx1"/>
        </a:buClr>
        <a:buSzPct val="80000"/>
        <a:buFont typeface="Wingdings 3" panose="05040102010807070707" pitchFamily="18" charset="2"/>
        <a:buChar char=""/>
        <a:defRPr sz="2402" kern="1200" cap="none">
          <a:solidFill>
            <a:schemeClr val="bg2">
              <a:lumMod val="75000"/>
            </a:schemeClr>
          </a:solidFill>
          <a:effectLst/>
          <a:latin typeface="+mn-lt"/>
          <a:ea typeface="+mn-ea"/>
          <a:cs typeface="+mn-cs"/>
        </a:defRPr>
      </a:lvl3pPr>
      <a:lvl4pPr marL="2316118" indent="-257346" algn="l" defTabSz="686257" rtl="0" eaLnBrk="1" latinLnBrk="0" hangingPunct="1">
        <a:spcBef>
          <a:spcPct val="20000"/>
        </a:spcBef>
        <a:spcAft>
          <a:spcPts val="901"/>
        </a:spcAft>
        <a:buClr>
          <a:schemeClr val="tx1"/>
        </a:buClr>
        <a:buSzPct val="80000"/>
        <a:buFont typeface="Wingdings 3" panose="05040102010807070707" pitchFamily="18" charset="2"/>
        <a:buChar char=""/>
        <a:defRPr sz="2101" kern="1200" cap="none">
          <a:solidFill>
            <a:schemeClr val="bg2">
              <a:lumMod val="75000"/>
            </a:schemeClr>
          </a:solidFill>
          <a:effectLst/>
          <a:latin typeface="+mn-lt"/>
          <a:ea typeface="+mn-ea"/>
          <a:cs typeface="+mn-cs"/>
        </a:defRPr>
      </a:lvl4pPr>
      <a:lvl5pPr marL="3002375" indent="-257346" algn="l" defTabSz="686257" rtl="0" eaLnBrk="1" latinLnBrk="0" hangingPunct="1">
        <a:spcBef>
          <a:spcPct val="20000"/>
        </a:spcBef>
        <a:spcAft>
          <a:spcPts val="901"/>
        </a:spcAft>
        <a:buClr>
          <a:schemeClr val="tx1"/>
        </a:buClr>
        <a:buSzPct val="80000"/>
        <a:buFont typeface="Wingdings 3" panose="05040102010807070707" pitchFamily="18" charset="2"/>
        <a:buChar char=""/>
        <a:defRPr sz="2101" kern="1200" cap="none">
          <a:solidFill>
            <a:schemeClr val="bg2">
              <a:lumMod val="75000"/>
            </a:schemeClr>
          </a:solidFill>
          <a:effectLst/>
          <a:latin typeface="+mn-lt"/>
          <a:ea typeface="+mn-ea"/>
          <a:cs typeface="+mn-cs"/>
        </a:defRPr>
      </a:lvl5pPr>
      <a:lvl6pPr marL="3774415" indent="-343129" algn="l" defTabSz="686257" rtl="0" eaLnBrk="1" latinLnBrk="0" hangingPunct="1">
        <a:spcBef>
          <a:spcPct val="20000"/>
        </a:spcBef>
        <a:spcAft>
          <a:spcPts val="901"/>
        </a:spcAft>
        <a:buClr>
          <a:schemeClr val="tx1"/>
        </a:buClr>
        <a:buSzPct val="80000"/>
        <a:buFont typeface="Wingdings 3" panose="05040102010807070707" pitchFamily="18" charset="2"/>
        <a:buChar char=""/>
        <a:defRPr sz="2101" kern="1200" cap="none">
          <a:solidFill>
            <a:schemeClr val="bg2">
              <a:lumMod val="75000"/>
            </a:schemeClr>
          </a:solidFill>
          <a:effectLst/>
          <a:latin typeface="+mn-lt"/>
          <a:ea typeface="+mn-ea"/>
          <a:cs typeface="+mn-cs"/>
        </a:defRPr>
      </a:lvl6pPr>
      <a:lvl7pPr marL="4460672" indent="-343129" algn="l" defTabSz="686257" rtl="0" eaLnBrk="1" latinLnBrk="0" hangingPunct="1">
        <a:spcBef>
          <a:spcPct val="20000"/>
        </a:spcBef>
        <a:spcAft>
          <a:spcPts val="901"/>
        </a:spcAft>
        <a:buClr>
          <a:schemeClr val="tx1"/>
        </a:buClr>
        <a:buSzPct val="80000"/>
        <a:buFont typeface="Wingdings 3" panose="05040102010807070707" pitchFamily="18" charset="2"/>
        <a:buChar char=""/>
        <a:defRPr sz="2101" kern="1200" cap="none">
          <a:solidFill>
            <a:schemeClr val="bg2">
              <a:lumMod val="75000"/>
            </a:schemeClr>
          </a:solidFill>
          <a:effectLst/>
          <a:latin typeface="+mn-lt"/>
          <a:ea typeface="+mn-ea"/>
          <a:cs typeface="+mn-cs"/>
        </a:defRPr>
      </a:lvl7pPr>
      <a:lvl8pPr marL="5146929" indent="-343129" algn="l" defTabSz="686257" rtl="0" eaLnBrk="1" latinLnBrk="0" hangingPunct="1">
        <a:spcBef>
          <a:spcPct val="20000"/>
        </a:spcBef>
        <a:spcAft>
          <a:spcPts val="901"/>
        </a:spcAft>
        <a:buClr>
          <a:schemeClr val="tx1"/>
        </a:buClr>
        <a:buSzPct val="80000"/>
        <a:buFont typeface="Wingdings 3" panose="05040102010807070707" pitchFamily="18" charset="2"/>
        <a:buChar char=""/>
        <a:defRPr sz="2101" kern="1200" cap="none">
          <a:solidFill>
            <a:schemeClr val="bg2">
              <a:lumMod val="75000"/>
            </a:schemeClr>
          </a:solidFill>
          <a:effectLst/>
          <a:latin typeface="+mn-lt"/>
          <a:ea typeface="+mn-ea"/>
          <a:cs typeface="+mn-cs"/>
        </a:defRPr>
      </a:lvl8pPr>
      <a:lvl9pPr marL="5833186" indent="-343129" algn="l" defTabSz="686257" rtl="0" eaLnBrk="1" latinLnBrk="0" hangingPunct="1">
        <a:spcBef>
          <a:spcPct val="20000"/>
        </a:spcBef>
        <a:spcAft>
          <a:spcPts val="901"/>
        </a:spcAft>
        <a:buClr>
          <a:schemeClr val="tx1"/>
        </a:buClr>
        <a:buSzPct val="80000"/>
        <a:buFont typeface="Wingdings 3" panose="05040102010807070707" pitchFamily="18" charset="2"/>
        <a:buChar char=""/>
        <a:defRPr sz="2101" kern="1200" cap="none">
          <a:solidFill>
            <a:schemeClr val="bg2">
              <a:lumMod val="75000"/>
            </a:schemeClr>
          </a:solidFill>
          <a:effectLst/>
          <a:latin typeface="+mn-lt"/>
          <a:ea typeface="+mn-ea"/>
          <a:cs typeface="+mn-cs"/>
        </a:defRPr>
      </a:lvl9pPr>
    </p:bodyStyle>
    <p:otherStyle>
      <a:defPPr>
        <a:defRPr lang="en-US"/>
      </a:defPPr>
      <a:lvl1pPr marL="0" algn="l" defTabSz="686257" rtl="0" eaLnBrk="1" latinLnBrk="0" hangingPunct="1">
        <a:defRPr sz="2702" kern="1200">
          <a:solidFill>
            <a:schemeClr val="tx1"/>
          </a:solidFill>
          <a:latin typeface="+mn-lt"/>
          <a:ea typeface="+mn-ea"/>
          <a:cs typeface="+mn-cs"/>
        </a:defRPr>
      </a:lvl1pPr>
      <a:lvl2pPr marL="686257" algn="l" defTabSz="686257" rtl="0" eaLnBrk="1" latinLnBrk="0" hangingPunct="1">
        <a:defRPr sz="2702" kern="1200">
          <a:solidFill>
            <a:schemeClr val="tx1"/>
          </a:solidFill>
          <a:latin typeface="+mn-lt"/>
          <a:ea typeface="+mn-ea"/>
          <a:cs typeface="+mn-cs"/>
        </a:defRPr>
      </a:lvl2pPr>
      <a:lvl3pPr marL="1372514" algn="l" defTabSz="686257" rtl="0" eaLnBrk="1" latinLnBrk="0" hangingPunct="1">
        <a:defRPr sz="2702" kern="1200">
          <a:solidFill>
            <a:schemeClr val="tx1"/>
          </a:solidFill>
          <a:latin typeface="+mn-lt"/>
          <a:ea typeface="+mn-ea"/>
          <a:cs typeface="+mn-cs"/>
        </a:defRPr>
      </a:lvl3pPr>
      <a:lvl4pPr marL="2058772" algn="l" defTabSz="686257" rtl="0" eaLnBrk="1" latinLnBrk="0" hangingPunct="1">
        <a:defRPr sz="2702" kern="1200">
          <a:solidFill>
            <a:schemeClr val="tx1"/>
          </a:solidFill>
          <a:latin typeface="+mn-lt"/>
          <a:ea typeface="+mn-ea"/>
          <a:cs typeface="+mn-cs"/>
        </a:defRPr>
      </a:lvl4pPr>
      <a:lvl5pPr marL="2745029" algn="l" defTabSz="686257" rtl="0" eaLnBrk="1" latinLnBrk="0" hangingPunct="1">
        <a:defRPr sz="2702" kern="1200">
          <a:solidFill>
            <a:schemeClr val="tx1"/>
          </a:solidFill>
          <a:latin typeface="+mn-lt"/>
          <a:ea typeface="+mn-ea"/>
          <a:cs typeface="+mn-cs"/>
        </a:defRPr>
      </a:lvl5pPr>
      <a:lvl6pPr marL="3431286" algn="l" defTabSz="686257" rtl="0" eaLnBrk="1" latinLnBrk="0" hangingPunct="1">
        <a:defRPr sz="2702" kern="1200">
          <a:solidFill>
            <a:schemeClr val="tx1"/>
          </a:solidFill>
          <a:latin typeface="+mn-lt"/>
          <a:ea typeface="+mn-ea"/>
          <a:cs typeface="+mn-cs"/>
        </a:defRPr>
      </a:lvl6pPr>
      <a:lvl7pPr marL="4117543" algn="l" defTabSz="686257" rtl="0" eaLnBrk="1" latinLnBrk="0" hangingPunct="1">
        <a:defRPr sz="2702" kern="1200">
          <a:solidFill>
            <a:schemeClr val="tx1"/>
          </a:solidFill>
          <a:latin typeface="+mn-lt"/>
          <a:ea typeface="+mn-ea"/>
          <a:cs typeface="+mn-cs"/>
        </a:defRPr>
      </a:lvl7pPr>
      <a:lvl8pPr marL="4803800" algn="l" defTabSz="686257" rtl="0" eaLnBrk="1" latinLnBrk="0" hangingPunct="1">
        <a:defRPr sz="2702" kern="1200">
          <a:solidFill>
            <a:schemeClr val="tx1"/>
          </a:solidFill>
          <a:latin typeface="+mn-lt"/>
          <a:ea typeface="+mn-ea"/>
          <a:cs typeface="+mn-cs"/>
        </a:defRPr>
      </a:lvl8pPr>
      <a:lvl9pPr marL="5490058" algn="l" defTabSz="686257" rtl="0" eaLnBrk="1" latinLnBrk="0" hangingPunct="1">
        <a:defRPr sz="270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linkedin.com/in/sofiyanmoh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sofiyanmoh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sofiyanmoh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sofiyanmoh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sofiyanmoh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sofiyanmoh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sofiyanmoh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linkedin.com/in/sofiyanmohd/"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sofiyan4us@gmail.com" TargetMode="External"/><Relationship Id="rId7" Type="http://schemas.openxmlformats.org/officeDocument/2006/relationships/hyperlink" Target="https://codebasics.io/portfolio/Mohd-Sofiyan"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www.linkedin.com/in/sofiyanmohd/" TargetMode="External"/><Relationship Id="rId5" Type="http://schemas.openxmlformats.org/officeDocument/2006/relationships/hyperlink" Target="http://www.yourwebsite.com/" TargetMode="External"/><Relationship Id="rId10" Type="http://schemas.openxmlformats.org/officeDocument/2006/relationships/image" Target="../media/image5.png"/><Relationship Id="rId4" Type="http://schemas.openxmlformats.org/officeDocument/2006/relationships/hyperlink" Target="http://www.wa.me/918886768482" TargetMode="Externa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linkedin.com/in/sofiyanmohd/" TargetMode="Externa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sofiyanmohd/"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sofiyanmohd/"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linkedin.com/in/sofiyanmohd/" TargetMode="External"/><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linkedin.com/in/sofiyanmohd/"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linkedin.com/in/sofiyanmohd/"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linkedin.com/in/sofiyanmohd/"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linkedin.com/in/sofiyanmohd/"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8" name="Picture 7" descr="A blue and black logo&#10;&#10;Description automatically generated">
            <a:extLst>
              <a:ext uri="{FF2B5EF4-FFF2-40B4-BE49-F238E27FC236}">
                <a16:creationId xmlns:a16="http://schemas.microsoft.com/office/drawing/2014/main" id="{01820CAE-6132-C52C-CAE3-0779D6719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5087" y="312229"/>
            <a:ext cx="5705613" cy="813272"/>
          </a:xfrm>
          <a:prstGeom prst="rect">
            <a:avLst/>
          </a:prstGeom>
        </p:spPr>
      </p:pic>
      <p:sp>
        <p:nvSpPr>
          <p:cNvPr id="18" name="object 2">
            <a:extLst>
              <a:ext uri="{FF2B5EF4-FFF2-40B4-BE49-F238E27FC236}">
                <a16:creationId xmlns:a16="http://schemas.microsoft.com/office/drawing/2014/main" id="{5BC76061-B48B-B65E-1C29-C77F8EFDC440}"/>
              </a:ext>
            </a:extLst>
          </p:cNvPr>
          <p:cNvSpPr txBox="1"/>
          <p:nvPr/>
        </p:nvSpPr>
        <p:spPr>
          <a:xfrm>
            <a:off x="3740151" y="3016250"/>
            <a:ext cx="8458200" cy="2795637"/>
          </a:xfrm>
          <a:prstGeom prst="rect">
            <a:avLst/>
          </a:prstGeom>
        </p:spPr>
        <p:txBody>
          <a:bodyPr vert="horz" wrap="square" lIns="0" tIns="12700" rIns="0" bIns="0" rtlCol="0">
            <a:spAutoFit/>
          </a:bodyPr>
          <a:lstStyle/>
          <a:p>
            <a:pPr marL="12700" marR="5080" indent="-635" algn="ctr">
              <a:lnSpc>
                <a:spcPct val="100299"/>
              </a:lnSpc>
              <a:spcBef>
                <a:spcPts val="100"/>
              </a:spcBef>
            </a:pPr>
            <a:r>
              <a:rPr sz="12000" b="1" spc="-155" dirty="0">
                <a:solidFill>
                  <a:schemeClr val="bg2">
                    <a:lumMod val="40000"/>
                    <a:lumOff val="60000"/>
                  </a:schemeClr>
                </a:solidFill>
                <a:latin typeface="Cambria"/>
                <a:cs typeface="Cambria"/>
              </a:rPr>
              <a:t>Wavecon</a:t>
            </a:r>
            <a:endParaRPr lang="en-US" sz="12000" b="1" spc="-155" dirty="0">
              <a:solidFill>
                <a:schemeClr val="bg2">
                  <a:lumMod val="40000"/>
                  <a:lumOff val="60000"/>
                </a:schemeClr>
              </a:solidFill>
              <a:latin typeface="Cambria"/>
              <a:cs typeface="Cambria"/>
            </a:endParaRPr>
          </a:p>
          <a:p>
            <a:pPr marL="12700" marR="5080" indent="-635" algn="ctr">
              <a:lnSpc>
                <a:spcPct val="100299"/>
              </a:lnSpc>
              <a:spcBef>
                <a:spcPts val="100"/>
              </a:spcBef>
            </a:pPr>
            <a:r>
              <a:rPr sz="6000" b="1" spc="665" dirty="0">
                <a:solidFill>
                  <a:schemeClr val="bg2">
                    <a:lumMod val="40000"/>
                    <a:lumOff val="60000"/>
                  </a:schemeClr>
                </a:solidFill>
                <a:latin typeface="Cambria"/>
                <a:cs typeface="Cambria"/>
              </a:rPr>
              <a:t>D</a:t>
            </a:r>
            <a:r>
              <a:rPr sz="6000" b="1" spc="-160" dirty="0">
                <a:solidFill>
                  <a:schemeClr val="bg2">
                    <a:lumMod val="40000"/>
                    <a:lumOff val="60000"/>
                  </a:schemeClr>
                </a:solidFill>
                <a:latin typeface="Cambria"/>
                <a:cs typeface="Cambria"/>
              </a:rPr>
              <a:t>a</a:t>
            </a:r>
            <a:r>
              <a:rPr sz="6000" b="1" spc="40" dirty="0">
                <a:solidFill>
                  <a:schemeClr val="bg2">
                    <a:lumMod val="40000"/>
                    <a:lumOff val="60000"/>
                  </a:schemeClr>
                </a:solidFill>
                <a:latin typeface="Cambria"/>
                <a:cs typeface="Cambria"/>
              </a:rPr>
              <a:t>s</a:t>
            </a:r>
            <a:r>
              <a:rPr sz="6000" b="1" spc="130" dirty="0">
                <a:solidFill>
                  <a:schemeClr val="bg2">
                    <a:lumMod val="40000"/>
                    <a:lumOff val="60000"/>
                  </a:schemeClr>
                </a:solidFill>
                <a:latin typeface="Cambria"/>
                <a:cs typeface="Cambria"/>
              </a:rPr>
              <a:t>h</a:t>
            </a:r>
            <a:r>
              <a:rPr sz="6000" b="1" spc="-40" dirty="0">
                <a:solidFill>
                  <a:schemeClr val="bg2">
                    <a:lumMod val="40000"/>
                    <a:lumOff val="60000"/>
                  </a:schemeClr>
                </a:solidFill>
                <a:latin typeface="Cambria"/>
                <a:cs typeface="Cambria"/>
              </a:rPr>
              <a:t>b</a:t>
            </a:r>
            <a:r>
              <a:rPr sz="6000" b="1" spc="-30" dirty="0">
                <a:solidFill>
                  <a:schemeClr val="bg2">
                    <a:lumMod val="40000"/>
                    <a:lumOff val="60000"/>
                  </a:schemeClr>
                </a:solidFill>
                <a:latin typeface="Cambria"/>
                <a:cs typeface="Cambria"/>
              </a:rPr>
              <a:t>o</a:t>
            </a:r>
            <a:r>
              <a:rPr sz="6000" b="1" spc="-160" dirty="0">
                <a:solidFill>
                  <a:schemeClr val="bg2">
                    <a:lumMod val="40000"/>
                    <a:lumOff val="60000"/>
                  </a:schemeClr>
                </a:solidFill>
                <a:latin typeface="Cambria"/>
                <a:cs typeface="Cambria"/>
              </a:rPr>
              <a:t>a</a:t>
            </a:r>
            <a:r>
              <a:rPr sz="6000" b="1" spc="-75" dirty="0">
                <a:solidFill>
                  <a:schemeClr val="bg2">
                    <a:lumMod val="40000"/>
                    <a:lumOff val="60000"/>
                  </a:schemeClr>
                </a:solidFill>
                <a:latin typeface="Cambria"/>
                <a:cs typeface="Cambria"/>
              </a:rPr>
              <a:t>r</a:t>
            </a:r>
            <a:r>
              <a:rPr sz="6000" b="1" spc="15" dirty="0">
                <a:solidFill>
                  <a:schemeClr val="bg2">
                    <a:lumMod val="40000"/>
                    <a:lumOff val="60000"/>
                  </a:schemeClr>
                </a:solidFill>
                <a:latin typeface="Cambria"/>
                <a:cs typeface="Cambria"/>
              </a:rPr>
              <a:t>d</a:t>
            </a:r>
            <a:r>
              <a:rPr lang="en-US" sz="6000" b="1" spc="15" dirty="0">
                <a:solidFill>
                  <a:schemeClr val="bg2">
                    <a:lumMod val="40000"/>
                    <a:lumOff val="60000"/>
                  </a:schemeClr>
                </a:solidFill>
                <a:latin typeface="Cambria"/>
                <a:cs typeface="Cambria"/>
              </a:rPr>
              <a:t> </a:t>
            </a:r>
            <a:r>
              <a:rPr sz="6000" b="1" spc="5" dirty="0">
                <a:solidFill>
                  <a:schemeClr val="bg2">
                    <a:lumMod val="40000"/>
                    <a:lumOff val="60000"/>
                  </a:schemeClr>
                </a:solidFill>
                <a:latin typeface="Cambria"/>
                <a:cs typeface="Cambria"/>
              </a:rPr>
              <a:t>Analysis</a:t>
            </a:r>
            <a:endParaRPr sz="6000" dirty="0">
              <a:solidFill>
                <a:schemeClr val="bg2">
                  <a:lumMod val="40000"/>
                  <a:lumOff val="60000"/>
                </a:schemeClr>
              </a:solidFill>
              <a:latin typeface="Cambria"/>
              <a:cs typeface="Cambria"/>
            </a:endParaRPr>
          </a:p>
        </p:txBody>
      </p:sp>
      <p:sp>
        <p:nvSpPr>
          <p:cNvPr id="19" name="TextBox 18">
            <a:extLst>
              <a:ext uri="{FF2B5EF4-FFF2-40B4-BE49-F238E27FC236}">
                <a16:creationId xmlns:a16="http://schemas.microsoft.com/office/drawing/2014/main" id="{0D04C4F0-8E65-FB93-66A0-DA60E8E814BC}"/>
              </a:ext>
            </a:extLst>
          </p:cNvPr>
          <p:cNvSpPr txBox="1"/>
          <p:nvPr/>
        </p:nvSpPr>
        <p:spPr>
          <a:xfrm>
            <a:off x="44655" y="8943177"/>
            <a:ext cx="4457495" cy="707886"/>
          </a:xfrm>
          <a:prstGeom prst="rect">
            <a:avLst/>
          </a:prstGeom>
          <a:noFill/>
        </p:spPr>
        <p:txBody>
          <a:bodyPr wrap="square" rtlCol="0">
            <a:spAutoFit/>
          </a:bodyPr>
          <a:lstStyle/>
          <a:p>
            <a:r>
              <a:rPr lang="en-US" sz="4000" dirty="0"/>
              <a:t>By: Mohd Sofiyan</a:t>
            </a:r>
            <a:endParaRPr lang="en-GY" sz="4000" dirty="0"/>
          </a:p>
        </p:txBody>
      </p:sp>
      <p:pic>
        <p:nvPicPr>
          <p:cNvPr id="20" name="Picture 19" descr="A blue circle with white letters on it&#10;&#10;Description automatically generated">
            <a:hlinkClick r:id="rId4"/>
            <a:extLst>
              <a:ext uri="{FF2B5EF4-FFF2-40B4-BE49-F238E27FC236}">
                <a16:creationId xmlns:a16="http://schemas.microsoft.com/office/drawing/2014/main" id="{2FC03CFC-5597-3AA5-D029-9D10649BA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486" y="8725620"/>
            <a:ext cx="1143000" cy="1143000"/>
          </a:xfrm>
          <a:prstGeom prst="rect">
            <a:avLst/>
          </a:prstGeom>
        </p:spPr>
      </p:pic>
      <p:pic>
        <p:nvPicPr>
          <p:cNvPr id="21" name="Picture 20" descr="A white circle with blue text">
            <a:extLst>
              <a:ext uri="{FF2B5EF4-FFF2-40B4-BE49-F238E27FC236}">
                <a16:creationId xmlns:a16="http://schemas.microsoft.com/office/drawing/2014/main" id="{B8C24225-9FC5-D00E-A08C-5F13359D8F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844550" cy="844550"/>
          </a:xfrm>
          <a:prstGeom prst="rect">
            <a:avLst/>
          </a:prstGeom>
        </p:spPr>
      </p:pic>
      <p:sp>
        <p:nvSpPr>
          <p:cNvPr id="22" name="TextBox 21">
            <a:extLst>
              <a:ext uri="{FF2B5EF4-FFF2-40B4-BE49-F238E27FC236}">
                <a16:creationId xmlns:a16="http://schemas.microsoft.com/office/drawing/2014/main" id="{BEFD9E14-BA82-AECF-D832-DC0259CBBCD5}"/>
              </a:ext>
            </a:extLst>
          </p:cNvPr>
          <p:cNvSpPr txBox="1"/>
          <p:nvPr/>
        </p:nvSpPr>
        <p:spPr>
          <a:xfrm>
            <a:off x="844550" y="252998"/>
            <a:ext cx="4457495" cy="338554"/>
          </a:xfrm>
          <a:prstGeom prst="rect">
            <a:avLst/>
          </a:prstGeom>
          <a:noFill/>
        </p:spPr>
        <p:txBody>
          <a:bodyPr wrap="square" rtlCol="0">
            <a:spAutoFit/>
          </a:bodyPr>
          <a:lstStyle/>
          <a:p>
            <a:r>
              <a:rPr lang="en-US" sz="1600" dirty="0"/>
              <a:t>Codebasics Internship</a:t>
            </a:r>
            <a:endParaRPr lang="en-GY" sz="1600" dirty="0"/>
          </a:p>
        </p:txBody>
      </p:sp>
      <p:pic>
        <p:nvPicPr>
          <p:cNvPr id="23" name="Picture 22" descr="A logo with a black background&#10;&#10;Description automatically generated">
            <a:extLst>
              <a:ext uri="{FF2B5EF4-FFF2-40B4-BE49-F238E27FC236}">
                <a16:creationId xmlns:a16="http://schemas.microsoft.com/office/drawing/2014/main" id="{531949E7-AB13-3103-2558-90D334C857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00" y="844550"/>
            <a:ext cx="846000" cy="827877"/>
          </a:xfrm>
          <a:prstGeom prst="rect">
            <a:avLst/>
          </a:prstGeom>
        </p:spPr>
      </p:pic>
      <p:sp>
        <p:nvSpPr>
          <p:cNvPr id="24" name="TextBox 23">
            <a:extLst>
              <a:ext uri="{FF2B5EF4-FFF2-40B4-BE49-F238E27FC236}">
                <a16:creationId xmlns:a16="http://schemas.microsoft.com/office/drawing/2014/main" id="{614AE424-BDE8-13F4-DD5F-14993451F1E4}"/>
              </a:ext>
            </a:extLst>
          </p:cNvPr>
          <p:cNvSpPr txBox="1"/>
          <p:nvPr/>
        </p:nvSpPr>
        <p:spPr>
          <a:xfrm>
            <a:off x="863600" y="1062107"/>
            <a:ext cx="4457495" cy="338554"/>
          </a:xfrm>
          <a:prstGeom prst="rect">
            <a:avLst/>
          </a:prstGeom>
          <a:noFill/>
        </p:spPr>
        <p:txBody>
          <a:bodyPr wrap="square" rtlCol="0">
            <a:spAutoFit/>
          </a:bodyPr>
          <a:lstStyle/>
          <a:p>
            <a:r>
              <a:rPr lang="en-US" sz="1600" dirty="0"/>
              <a:t>By: AtliQ Technologies</a:t>
            </a:r>
            <a:endParaRPr lang="en-GY"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FDE9E7-D3B4-D951-788B-B2EC08785D16}"/>
              </a:ext>
            </a:extLst>
          </p:cNvPr>
          <p:cNvSpPr/>
          <p:nvPr/>
        </p:nvSpPr>
        <p:spPr>
          <a:xfrm>
            <a:off x="9118600" y="1034251"/>
            <a:ext cx="8124827" cy="16009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12" name="Rectangle 11">
            <a:extLst>
              <a:ext uri="{FF2B5EF4-FFF2-40B4-BE49-F238E27FC236}">
                <a16:creationId xmlns:a16="http://schemas.microsoft.com/office/drawing/2014/main" id="{8B7EAC9D-3982-1EEB-17A0-BA980353CD07}"/>
              </a:ext>
            </a:extLst>
          </p:cNvPr>
          <p:cNvSpPr/>
          <p:nvPr/>
        </p:nvSpPr>
        <p:spPr>
          <a:xfrm>
            <a:off x="-214226" y="12702"/>
            <a:ext cx="8124827" cy="102869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7" name="object 7"/>
          <p:cNvSpPr txBox="1">
            <a:spLocks noGrp="1"/>
          </p:cNvSpPr>
          <p:nvPr>
            <p:ph type="title"/>
          </p:nvPr>
        </p:nvSpPr>
        <p:spPr>
          <a:xfrm>
            <a:off x="7910600" y="1205918"/>
            <a:ext cx="10390099" cy="947054"/>
          </a:xfrm>
          <a:prstGeom prst="rect">
            <a:avLst/>
          </a:prstGeom>
        </p:spPr>
        <p:txBody>
          <a:bodyPr vert="horz" wrap="square" lIns="0" tIns="244475" rIns="0" bIns="0" rtlCol="0">
            <a:spAutoFit/>
          </a:bodyPr>
          <a:lstStyle/>
          <a:p>
            <a:pPr marL="224154" algn="ctr">
              <a:lnSpc>
                <a:spcPct val="100000"/>
              </a:lnSpc>
              <a:spcBef>
                <a:spcPts val="1925"/>
              </a:spcBef>
              <a:tabLst>
                <a:tab pos="2242820" algn="l"/>
              </a:tabLst>
            </a:pPr>
            <a:r>
              <a:rPr lang="en-US" sz="4550" spc="-30" dirty="0">
                <a:solidFill>
                  <a:srgbClr val="FFFFFF"/>
                </a:solidFill>
              </a:rPr>
              <a:t>Top 5 cities by revenue</a:t>
            </a:r>
            <a:endParaRPr sz="4550" dirty="0"/>
          </a:p>
        </p:txBody>
      </p:sp>
      <p:sp>
        <p:nvSpPr>
          <p:cNvPr id="9" name="object 9"/>
          <p:cNvSpPr txBox="1"/>
          <p:nvPr/>
        </p:nvSpPr>
        <p:spPr>
          <a:xfrm>
            <a:off x="9118600" y="3617379"/>
            <a:ext cx="7687945" cy="3064942"/>
          </a:xfrm>
          <a:prstGeom prst="rect">
            <a:avLst/>
          </a:prstGeom>
        </p:spPr>
        <p:txBody>
          <a:bodyPr vert="horz" wrap="square" lIns="0" tIns="21590" rIns="0" bIns="0" rtlCol="0">
            <a:spAutoFit/>
          </a:bodyPr>
          <a:lstStyle/>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Mumbai, Delhi, Kolkata, Bangalore, and Chennai are the top five cities generating the highest revenue.</a:t>
            </a:r>
          </a:p>
          <a:p>
            <a:pPr marL="354330" marR="5080" indent="-342900">
              <a:lnSpc>
                <a:spcPct val="114799"/>
              </a:lnSpc>
              <a:spcBef>
                <a:spcPts val="170"/>
              </a:spcBef>
              <a:buFont typeface="Arial" panose="020B0604020202020204" pitchFamily="34" charset="0"/>
              <a:buChar char="•"/>
            </a:pPr>
            <a:endParaRPr lang="en-US" sz="2450" spc="110" dirty="0">
              <a:latin typeface="Verdana"/>
              <a:cs typeface="Verdana"/>
            </a:endParaRPr>
          </a:p>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This indicates a strong market presence and suggests these cities have effectively adapted to or embraced the 5G launch.</a:t>
            </a:r>
            <a:endParaRPr lang="en-US" sz="2450" dirty="0">
              <a:latin typeface="Verdana"/>
              <a:cs typeface="Verdana"/>
            </a:endParaRPr>
          </a:p>
        </p:txBody>
      </p:sp>
      <p:pic>
        <p:nvPicPr>
          <p:cNvPr id="11" name="Picture 10">
            <a:extLst>
              <a:ext uri="{FF2B5EF4-FFF2-40B4-BE49-F238E27FC236}">
                <a16:creationId xmlns:a16="http://schemas.microsoft.com/office/drawing/2014/main" id="{B4D132F0-676B-4813-C344-C3D859A79062}"/>
              </a:ext>
            </a:extLst>
          </p:cNvPr>
          <p:cNvPicPr>
            <a:picLocks noChangeAspect="1"/>
          </p:cNvPicPr>
          <p:nvPr/>
        </p:nvPicPr>
        <p:blipFill>
          <a:blip r:embed="rId3"/>
          <a:stretch>
            <a:fillRect/>
          </a:stretch>
        </p:blipFill>
        <p:spPr>
          <a:xfrm>
            <a:off x="234950" y="1126109"/>
            <a:ext cx="7239000" cy="8367141"/>
          </a:xfrm>
          <a:prstGeom prst="rect">
            <a:avLst/>
          </a:prstGeom>
        </p:spPr>
      </p:pic>
      <p:sp>
        <p:nvSpPr>
          <p:cNvPr id="10" name="TextBox 9">
            <a:extLst>
              <a:ext uri="{FF2B5EF4-FFF2-40B4-BE49-F238E27FC236}">
                <a16:creationId xmlns:a16="http://schemas.microsoft.com/office/drawing/2014/main" id="{19FC12CF-805D-5A74-584D-09E86E5AD0FF}"/>
              </a:ext>
            </a:extLst>
          </p:cNvPr>
          <p:cNvSpPr txBox="1"/>
          <p:nvPr/>
        </p:nvSpPr>
        <p:spPr>
          <a:xfrm>
            <a:off x="-5939" y="9388712"/>
            <a:ext cx="4457495" cy="707886"/>
          </a:xfrm>
          <a:prstGeom prst="rect">
            <a:avLst/>
          </a:prstGeom>
          <a:noFill/>
        </p:spPr>
        <p:txBody>
          <a:bodyPr wrap="square" rtlCol="0">
            <a:spAutoFit/>
          </a:bodyPr>
          <a:lstStyle/>
          <a:p>
            <a:r>
              <a:rPr lang="en-US" sz="4000" dirty="0"/>
              <a:t>By: Mohd Sofiyan</a:t>
            </a:r>
            <a:endParaRPr lang="en-GY" sz="4000" dirty="0"/>
          </a:p>
        </p:txBody>
      </p:sp>
      <p:pic>
        <p:nvPicPr>
          <p:cNvPr id="13" name="Picture 12" descr="A blue circle with white letters on it&#10;&#10;Description automatically generated">
            <a:hlinkClick r:id="rId4"/>
            <a:extLst>
              <a:ext uri="{FF2B5EF4-FFF2-40B4-BE49-F238E27FC236}">
                <a16:creationId xmlns:a16="http://schemas.microsoft.com/office/drawing/2014/main" id="{52F35DC0-92E1-0ACA-CC1C-70A2240C29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8892" y="9171155"/>
            <a:ext cx="1143000" cy="1143000"/>
          </a:xfrm>
          <a:prstGeom prst="rect">
            <a:avLst/>
          </a:prstGeom>
        </p:spPr>
      </p:pic>
    </p:spTree>
    <p:extLst>
      <p:ext uri="{BB962C8B-B14F-4D97-AF65-F5344CB8AC3E}">
        <p14:creationId xmlns:p14="http://schemas.microsoft.com/office/powerpoint/2010/main" val="420316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FDE9E7-D3B4-D951-788B-B2EC08785D16}"/>
              </a:ext>
            </a:extLst>
          </p:cNvPr>
          <p:cNvSpPr/>
          <p:nvPr/>
        </p:nvSpPr>
        <p:spPr>
          <a:xfrm>
            <a:off x="8769350" y="1034251"/>
            <a:ext cx="8839200" cy="16009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12" name="Rectangle 11">
            <a:extLst>
              <a:ext uri="{FF2B5EF4-FFF2-40B4-BE49-F238E27FC236}">
                <a16:creationId xmlns:a16="http://schemas.microsoft.com/office/drawing/2014/main" id="{8B7EAC9D-3982-1EEB-17A0-BA980353CD07}"/>
              </a:ext>
            </a:extLst>
          </p:cNvPr>
          <p:cNvSpPr/>
          <p:nvPr/>
        </p:nvSpPr>
        <p:spPr>
          <a:xfrm>
            <a:off x="-214226" y="12702"/>
            <a:ext cx="8124827" cy="102869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7" name="object 7"/>
          <p:cNvSpPr txBox="1">
            <a:spLocks noGrp="1"/>
          </p:cNvSpPr>
          <p:nvPr>
            <p:ph type="title"/>
          </p:nvPr>
        </p:nvSpPr>
        <p:spPr>
          <a:xfrm>
            <a:off x="7910600" y="1205918"/>
            <a:ext cx="10390099" cy="947054"/>
          </a:xfrm>
          <a:prstGeom prst="rect">
            <a:avLst/>
          </a:prstGeom>
        </p:spPr>
        <p:txBody>
          <a:bodyPr vert="horz" wrap="square" lIns="0" tIns="244475" rIns="0" bIns="0" rtlCol="0">
            <a:spAutoFit/>
          </a:bodyPr>
          <a:lstStyle/>
          <a:p>
            <a:pPr marL="224154" algn="ctr">
              <a:lnSpc>
                <a:spcPct val="100000"/>
              </a:lnSpc>
              <a:spcBef>
                <a:spcPts val="1925"/>
              </a:spcBef>
              <a:tabLst>
                <a:tab pos="2242820" algn="l"/>
              </a:tabLst>
            </a:pPr>
            <a:r>
              <a:rPr lang="en-US" sz="4550" spc="-30" dirty="0">
                <a:solidFill>
                  <a:srgbClr val="FFFFFF"/>
                </a:solidFill>
              </a:rPr>
              <a:t>Bottom 5 cities by revenue</a:t>
            </a:r>
            <a:endParaRPr sz="4550" dirty="0"/>
          </a:p>
        </p:txBody>
      </p:sp>
      <p:sp>
        <p:nvSpPr>
          <p:cNvPr id="9" name="object 9"/>
          <p:cNvSpPr txBox="1"/>
          <p:nvPr/>
        </p:nvSpPr>
        <p:spPr>
          <a:xfrm>
            <a:off x="9118600" y="3617379"/>
            <a:ext cx="7687945" cy="3498522"/>
          </a:xfrm>
          <a:prstGeom prst="rect">
            <a:avLst/>
          </a:prstGeom>
        </p:spPr>
        <p:txBody>
          <a:bodyPr vert="horz" wrap="square" lIns="0" tIns="21590" rIns="0" bIns="0" rtlCol="0">
            <a:spAutoFit/>
          </a:bodyPr>
          <a:lstStyle/>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Pune, Coimbatore, Chandigarh, Gurgaon, and Raipur show the lowest revenue figures among the listed cities.</a:t>
            </a:r>
          </a:p>
          <a:p>
            <a:pPr marL="354330" marR="5080" indent="-342900">
              <a:lnSpc>
                <a:spcPct val="114799"/>
              </a:lnSpc>
              <a:spcBef>
                <a:spcPts val="170"/>
              </a:spcBef>
              <a:buFont typeface="Arial" panose="020B0604020202020204" pitchFamily="34" charset="0"/>
              <a:buChar char="•"/>
            </a:pPr>
            <a:endParaRPr lang="en-US" sz="2450" spc="110" dirty="0">
              <a:latin typeface="Verdana"/>
              <a:cs typeface="Verdana"/>
            </a:endParaRPr>
          </a:p>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Targeted strategies such as localized marketing campaigns or special promotions could be beneficial in these areas to boost revenue.</a:t>
            </a:r>
          </a:p>
        </p:txBody>
      </p:sp>
      <p:pic>
        <p:nvPicPr>
          <p:cNvPr id="4" name="Picture 3" descr="A graph of different cities&#10;&#10;Description automatically generated">
            <a:extLst>
              <a:ext uri="{FF2B5EF4-FFF2-40B4-BE49-F238E27FC236}">
                <a16:creationId xmlns:a16="http://schemas.microsoft.com/office/drawing/2014/main" id="{34AEC00D-B834-4F50-BE88-47A742DCA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26" y="1034251"/>
            <a:ext cx="7239000" cy="8367141"/>
          </a:xfrm>
          <a:prstGeom prst="rect">
            <a:avLst/>
          </a:prstGeom>
        </p:spPr>
      </p:pic>
      <p:sp>
        <p:nvSpPr>
          <p:cNvPr id="5" name="TextBox 4">
            <a:extLst>
              <a:ext uri="{FF2B5EF4-FFF2-40B4-BE49-F238E27FC236}">
                <a16:creationId xmlns:a16="http://schemas.microsoft.com/office/drawing/2014/main" id="{C18B70E3-94F8-55CF-4EEA-1086289B3278}"/>
              </a:ext>
            </a:extLst>
          </p:cNvPr>
          <p:cNvSpPr txBox="1"/>
          <p:nvPr/>
        </p:nvSpPr>
        <p:spPr>
          <a:xfrm>
            <a:off x="-5939" y="9388712"/>
            <a:ext cx="4457495" cy="707886"/>
          </a:xfrm>
          <a:prstGeom prst="rect">
            <a:avLst/>
          </a:prstGeom>
          <a:noFill/>
        </p:spPr>
        <p:txBody>
          <a:bodyPr wrap="square" rtlCol="0">
            <a:spAutoFit/>
          </a:bodyPr>
          <a:lstStyle/>
          <a:p>
            <a:r>
              <a:rPr lang="en-US" sz="4000" dirty="0"/>
              <a:t>By: Mohd Sofiyan</a:t>
            </a:r>
            <a:endParaRPr lang="en-GY" sz="4000" dirty="0"/>
          </a:p>
        </p:txBody>
      </p:sp>
      <p:pic>
        <p:nvPicPr>
          <p:cNvPr id="6" name="Picture 5" descr="A blue circle with white letters on it&#10;&#10;Description automatically generated">
            <a:hlinkClick r:id="rId4"/>
            <a:extLst>
              <a:ext uri="{FF2B5EF4-FFF2-40B4-BE49-F238E27FC236}">
                <a16:creationId xmlns:a16="http://schemas.microsoft.com/office/drawing/2014/main" id="{92D88F3D-C1CD-F522-2F28-8B5EE33F14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8892" y="9171155"/>
            <a:ext cx="1143000" cy="1143000"/>
          </a:xfrm>
          <a:prstGeom prst="rect">
            <a:avLst/>
          </a:prstGeom>
        </p:spPr>
      </p:pic>
    </p:spTree>
    <p:extLst>
      <p:ext uri="{BB962C8B-B14F-4D97-AF65-F5344CB8AC3E}">
        <p14:creationId xmlns:p14="http://schemas.microsoft.com/office/powerpoint/2010/main" val="21119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1" name="Flowchart: Process 10">
            <a:extLst>
              <a:ext uri="{FF2B5EF4-FFF2-40B4-BE49-F238E27FC236}">
                <a16:creationId xmlns:a16="http://schemas.microsoft.com/office/drawing/2014/main" id="{D3BAEB34-0F6E-58EA-BE9E-4FECECAA788F}"/>
              </a:ext>
            </a:extLst>
          </p:cNvPr>
          <p:cNvSpPr/>
          <p:nvPr/>
        </p:nvSpPr>
        <p:spPr>
          <a:xfrm>
            <a:off x="7473950" y="584370"/>
            <a:ext cx="5638800" cy="940642"/>
          </a:xfrm>
          <a:prstGeom prst="flowChartProces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7" name="Rectangle: Rounded Corners 6">
            <a:extLst>
              <a:ext uri="{FF2B5EF4-FFF2-40B4-BE49-F238E27FC236}">
                <a16:creationId xmlns:a16="http://schemas.microsoft.com/office/drawing/2014/main" id="{7DAF0C98-1669-9CFB-1455-536F7CF32719}"/>
              </a:ext>
            </a:extLst>
          </p:cNvPr>
          <p:cNvSpPr/>
          <p:nvPr/>
        </p:nvSpPr>
        <p:spPr>
          <a:xfrm>
            <a:off x="234950" y="273050"/>
            <a:ext cx="5320336" cy="9525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2" name="object 2"/>
          <p:cNvSpPr/>
          <p:nvPr/>
        </p:nvSpPr>
        <p:spPr>
          <a:xfrm>
            <a:off x="4791852" y="2389363"/>
            <a:ext cx="13508848" cy="6172200"/>
          </a:xfrm>
          <a:custGeom>
            <a:avLst/>
            <a:gdLst/>
            <a:ahLst/>
            <a:cxnLst/>
            <a:rect l="l" t="t" r="r" b="b"/>
            <a:pathLst>
              <a:path w="18288000" h="10287000">
                <a:moveTo>
                  <a:pt x="18288000" y="0"/>
                </a:moveTo>
                <a:lnTo>
                  <a:pt x="17061942" y="0"/>
                </a:lnTo>
                <a:lnTo>
                  <a:pt x="17061942" y="1225550"/>
                </a:lnTo>
                <a:lnTo>
                  <a:pt x="17061942" y="9061450"/>
                </a:lnTo>
                <a:lnTo>
                  <a:pt x="12092534" y="9061450"/>
                </a:lnTo>
                <a:lnTo>
                  <a:pt x="12092534" y="9057615"/>
                </a:lnTo>
                <a:lnTo>
                  <a:pt x="6195504" y="9057615"/>
                </a:lnTo>
                <a:lnTo>
                  <a:pt x="6195504" y="9061450"/>
                </a:lnTo>
                <a:lnTo>
                  <a:pt x="1225994" y="9061450"/>
                </a:lnTo>
                <a:lnTo>
                  <a:pt x="1225994" y="1225550"/>
                </a:lnTo>
                <a:lnTo>
                  <a:pt x="6195504" y="1225550"/>
                </a:lnTo>
                <a:lnTo>
                  <a:pt x="6195504" y="1230045"/>
                </a:lnTo>
                <a:lnTo>
                  <a:pt x="12092534" y="1230045"/>
                </a:lnTo>
                <a:lnTo>
                  <a:pt x="12092534" y="1225550"/>
                </a:lnTo>
                <a:lnTo>
                  <a:pt x="17061942" y="1225550"/>
                </a:lnTo>
                <a:lnTo>
                  <a:pt x="17061942" y="0"/>
                </a:lnTo>
                <a:lnTo>
                  <a:pt x="11815737" y="0"/>
                </a:lnTo>
                <a:lnTo>
                  <a:pt x="11815737" y="1828"/>
                </a:lnTo>
                <a:lnTo>
                  <a:pt x="6472263" y="1828"/>
                </a:lnTo>
                <a:lnTo>
                  <a:pt x="6472263" y="0"/>
                </a:lnTo>
                <a:lnTo>
                  <a:pt x="0" y="0"/>
                </a:lnTo>
                <a:lnTo>
                  <a:pt x="0" y="1225550"/>
                </a:lnTo>
                <a:lnTo>
                  <a:pt x="0" y="9061450"/>
                </a:lnTo>
                <a:lnTo>
                  <a:pt x="0" y="10287000"/>
                </a:lnTo>
                <a:lnTo>
                  <a:pt x="6472263" y="10287000"/>
                </a:lnTo>
                <a:lnTo>
                  <a:pt x="6472263" y="10285832"/>
                </a:lnTo>
                <a:lnTo>
                  <a:pt x="11815737" y="10285832"/>
                </a:lnTo>
                <a:lnTo>
                  <a:pt x="11815737" y="10287000"/>
                </a:lnTo>
                <a:lnTo>
                  <a:pt x="18288000" y="10287000"/>
                </a:lnTo>
                <a:lnTo>
                  <a:pt x="18288000" y="9061450"/>
                </a:lnTo>
                <a:lnTo>
                  <a:pt x="18288000" y="1225550"/>
                </a:lnTo>
                <a:lnTo>
                  <a:pt x="182880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336335" y="414438"/>
            <a:ext cx="5320337" cy="694421"/>
          </a:xfrm>
          <a:prstGeom prst="rect">
            <a:avLst/>
          </a:prstGeom>
        </p:spPr>
        <p:txBody>
          <a:bodyPr vert="horz" wrap="square" lIns="0" tIns="17145" rIns="0" bIns="0" rtlCol="0">
            <a:spAutoFit/>
          </a:bodyPr>
          <a:lstStyle/>
          <a:p>
            <a:pPr marL="12700" algn="ctr">
              <a:lnSpc>
                <a:spcPct val="100000"/>
              </a:lnSpc>
              <a:spcBef>
                <a:spcPts val="135"/>
              </a:spcBef>
            </a:pPr>
            <a:r>
              <a:rPr lang="en-US" sz="4400" dirty="0"/>
              <a:t>insights</a:t>
            </a:r>
            <a:endParaRPr sz="4400" dirty="0"/>
          </a:p>
        </p:txBody>
      </p:sp>
      <p:sp>
        <p:nvSpPr>
          <p:cNvPr id="4" name="object 4"/>
          <p:cNvSpPr txBox="1"/>
          <p:nvPr/>
        </p:nvSpPr>
        <p:spPr>
          <a:xfrm>
            <a:off x="501127" y="1738137"/>
            <a:ext cx="4787982" cy="7746160"/>
          </a:xfrm>
          <a:prstGeom prst="rect">
            <a:avLst/>
          </a:prstGeom>
        </p:spPr>
        <p:txBody>
          <a:bodyPr vert="horz" wrap="square" lIns="0" tIns="8255" rIns="0" bIns="0" rtlCol="0">
            <a:spAutoFit/>
          </a:bodyPr>
          <a:lstStyle/>
          <a:p>
            <a:pPr marL="354965" marR="5080" indent="-342900">
              <a:lnSpc>
                <a:spcPct val="102000"/>
              </a:lnSpc>
              <a:spcBef>
                <a:spcPts val="65"/>
              </a:spcBef>
              <a:buFont typeface="Arial" panose="020B0604020202020204" pitchFamily="34" charset="0"/>
              <a:buChar char="•"/>
            </a:pPr>
            <a:r>
              <a:rPr lang="en-US" sz="2450" spc="-85" dirty="0">
                <a:latin typeface="Verdana"/>
                <a:cs typeface="Verdana"/>
              </a:rPr>
              <a:t>Wavecon's market share shows a slight decline from earlier months to September.</a:t>
            </a:r>
          </a:p>
          <a:p>
            <a:pPr marL="354965" marR="5080" indent="-342900">
              <a:lnSpc>
                <a:spcPct val="102000"/>
              </a:lnSpc>
              <a:spcBef>
                <a:spcPts val="65"/>
              </a:spcBef>
              <a:buFont typeface="Arial" panose="020B0604020202020204" pitchFamily="34" charset="0"/>
              <a:buChar char="•"/>
            </a:pPr>
            <a:endParaRPr lang="en-US" sz="2450" spc="-85" dirty="0">
              <a:latin typeface="Verdana"/>
              <a:cs typeface="Verdana"/>
            </a:endParaRPr>
          </a:p>
          <a:p>
            <a:pPr marL="354965" marR="5080" indent="-342900">
              <a:lnSpc>
                <a:spcPct val="102000"/>
              </a:lnSpc>
              <a:spcBef>
                <a:spcPts val="65"/>
              </a:spcBef>
              <a:buFont typeface="Arial" panose="020B0604020202020204" pitchFamily="34" charset="0"/>
              <a:buChar char="•"/>
            </a:pPr>
            <a:r>
              <a:rPr lang="en-US" sz="2450" spc="-85" dirty="0">
                <a:latin typeface="Verdana"/>
                <a:cs typeface="Verdana"/>
              </a:rPr>
              <a:t>Starting strong at 10.24% in January, there is a peak around June at 10.31%, followed by a decrease to 10.18% in September.</a:t>
            </a:r>
          </a:p>
          <a:p>
            <a:pPr marL="354965" marR="5080" indent="-342900">
              <a:lnSpc>
                <a:spcPct val="102000"/>
              </a:lnSpc>
              <a:spcBef>
                <a:spcPts val="65"/>
              </a:spcBef>
              <a:buFont typeface="Arial" panose="020B0604020202020204" pitchFamily="34" charset="0"/>
              <a:buChar char="•"/>
            </a:pPr>
            <a:endParaRPr lang="en-US" sz="2450" spc="-85" dirty="0">
              <a:latin typeface="Verdana"/>
              <a:cs typeface="Verdana"/>
            </a:endParaRPr>
          </a:p>
          <a:p>
            <a:pPr marL="354965" marR="5080" indent="-342900">
              <a:lnSpc>
                <a:spcPct val="102000"/>
              </a:lnSpc>
              <a:spcBef>
                <a:spcPts val="65"/>
              </a:spcBef>
              <a:buFont typeface="Arial" panose="020B0604020202020204" pitchFamily="34" charset="0"/>
              <a:buChar char="•"/>
            </a:pPr>
            <a:r>
              <a:rPr lang="en-US" sz="2450" spc="-85" dirty="0">
                <a:latin typeface="Verdana"/>
                <a:cs typeface="Verdana"/>
              </a:rPr>
              <a:t>This suggests that Wavecon might be facing increased competition or losing ground to other providers.</a:t>
            </a:r>
          </a:p>
          <a:p>
            <a:pPr marL="354965" marR="5080" indent="-342900">
              <a:lnSpc>
                <a:spcPct val="102000"/>
              </a:lnSpc>
              <a:spcBef>
                <a:spcPts val="65"/>
              </a:spcBef>
              <a:buFont typeface="Arial" panose="020B0604020202020204" pitchFamily="34" charset="0"/>
              <a:buChar char="•"/>
            </a:pPr>
            <a:endParaRPr lang="en-US" sz="2450" spc="-85" dirty="0">
              <a:latin typeface="Verdana"/>
              <a:cs typeface="Verdana"/>
            </a:endParaRPr>
          </a:p>
          <a:p>
            <a:pPr marL="354965" marR="5080" indent="-342900">
              <a:lnSpc>
                <a:spcPct val="102000"/>
              </a:lnSpc>
              <a:spcBef>
                <a:spcPts val="65"/>
              </a:spcBef>
              <a:buFont typeface="Arial" panose="020B0604020202020204" pitchFamily="34" charset="0"/>
              <a:buChar char="•"/>
            </a:pPr>
            <a:r>
              <a:rPr lang="en-US" sz="2450" spc="-85" dirty="0">
                <a:latin typeface="Verdana"/>
                <a:cs typeface="Verdana"/>
              </a:rPr>
              <a:t>After the 5G Launch, the market share declined to 18.70% in June from 20.97% in March and further declined to 17.84% in September.</a:t>
            </a:r>
            <a:endParaRPr sz="2450" dirty="0">
              <a:latin typeface="Verdana"/>
              <a:cs typeface="Verdana"/>
            </a:endParaRPr>
          </a:p>
        </p:txBody>
      </p:sp>
      <p:pic>
        <p:nvPicPr>
          <p:cNvPr id="6" name="Picture 5">
            <a:extLst>
              <a:ext uri="{FF2B5EF4-FFF2-40B4-BE49-F238E27FC236}">
                <a16:creationId xmlns:a16="http://schemas.microsoft.com/office/drawing/2014/main" id="{B1C392D5-E89B-8C01-0171-B99148BB277E}"/>
              </a:ext>
            </a:extLst>
          </p:cNvPr>
          <p:cNvPicPr>
            <a:picLocks noChangeAspect="1"/>
          </p:cNvPicPr>
          <p:nvPr/>
        </p:nvPicPr>
        <p:blipFill>
          <a:blip r:embed="rId3"/>
          <a:stretch>
            <a:fillRect/>
          </a:stretch>
        </p:blipFill>
        <p:spPr>
          <a:xfrm>
            <a:off x="5587592" y="3112325"/>
            <a:ext cx="11963400" cy="4726276"/>
          </a:xfrm>
          <a:prstGeom prst="rect">
            <a:avLst/>
          </a:prstGeom>
        </p:spPr>
      </p:pic>
      <p:sp>
        <p:nvSpPr>
          <p:cNvPr id="10" name="object 3">
            <a:extLst>
              <a:ext uri="{FF2B5EF4-FFF2-40B4-BE49-F238E27FC236}">
                <a16:creationId xmlns:a16="http://schemas.microsoft.com/office/drawing/2014/main" id="{46BC8AD0-8028-B498-8980-4B1B7E696F55}"/>
              </a:ext>
            </a:extLst>
          </p:cNvPr>
          <p:cNvSpPr txBox="1">
            <a:spLocks/>
          </p:cNvSpPr>
          <p:nvPr/>
        </p:nvSpPr>
        <p:spPr>
          <a:xfrm>
            <a:off x="7169150" y="584370"/>
            <a:ext cx="6223215" cy="940642"/>
          </a:xfrm>
          <a:prstGeom prst="rect">
            <a:avLst/>
          </a:prstGeom>
          <a:effectLst/>
        </p:spPr>
        <p:txBody>
          <a:bodyPr vert="horz" wrap="square" lIns="0" tIns="1714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lgn="ctr">
              <a:spcBef>
                <a:spcPts val="135"/>
              </a:spcBef>
            </a:pPr>
            <a:r>
              <a:rPr lang="en-US" sz="6000" dirty="0">
                <a:solidFill>
                  <a:schemeClr val="bg1"/>
                </a:solidFill>
              </a:rPr>
              <a:t>Market share</a:t>
            </a:r>
          </a:p>
        </p:txBody>
      </p:sp>
      <p:sp>
        <p:nvSpPr>
          <p:cNvPr id="13" name="TextBox 12">
            <a:extLst>
              <a:ext uri="{FF2B5EF4-FFF2-40B4-BE49-F238E27FC236}">
                <a16:creationId xmlns:a16="http://schemas.microsoft.com/office/drawing/2014/main" id="{9AD55058-55D6-37C3-40D9-BA1F936E880E}"/>
              </a:ext>
            </a:extLst>
          </p:cNvPr>
          <p:cNvSpPr txBox="1"/>
          <p:nvPr/>
        </p:nvSpPr>
        <p:spPr>
          <a:xfrm>
            <a:off x="12701634" y="9284525"/>
            <a:ext cx="4457495" cy="707886"/>
          </a:xfrm>
          <a:prstGeom prst="rect">
            <a:avLst/>
          </a:prstGeom>
          <a:noFill/>
        </p:spPr>
        <p:txBody>
          <a:bodyPr wrap="square" rtlCol="0">
            <a:spAutoFit/>
          </a:bodyPr>
          <a:lstStyle/>
          <a:p>
            <a:r>
              <a:rPr lang="en-US" sz="4000" dirty="0"/>
              <a:t>By: Mohd Sofiyan</a:t>
            </a:r>
            <a:endParaRPr lang="en-GY" sz="4000" dirty="0"/>
          </a:p>
        </p:txBody>
      </p:sp>
      <p:pic>
        <p:nvPicPr>
          <p:cNvPr id="14" name="Picture 13" descr="A blue circle with white letters on it&#10;&#10;Description automatically generated">
            <a:hlinkClick r:id="rId4"/>
            <a:extLst>
              <a:ext uri="{FF2B5EF4-FFF2-40B4-BE49-F238E27FC236}">
                <a16:creationId xmlns:a16="http://schemas.microsoft.com/office/drawing/2014/main" id="{E8FDC555-3B15-EC32-E341-5D1CECFC27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46465" y="9066968"/>
            <a:ext cx="1143000" cy="1143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FDE9E7-D3B4-D951-788B-B2EC08785D16}"/>
              </a:ext>
            </a:extLst>
          </p:cNvPr>
          <p:cNvSpPr/>
          <p:nvPr/>
        </p:nvSpPr>
        <p:spPr>
          <a:xfrm>
            <a:off x="9118600" y="1034251"/>
            <a:ext cx="8124827" cy="16009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12" name="Rectangle 11">
            <a:extLst>
              <a:ext uri="{FF2B5EF4-FFF2-40B4-BE49-F238E27FC236}">
                <a16:creationId xmlns:a16="http://schemas.microsoft.com/office/drawing/2014/main" id="{8B7EAC9D-3982-1EEB-17A0-BA980353CD07}"/>
              </a:ext>
            </a:extLst>
          </p:cNvPr>
          <p:cNvSpPr/>
          <p:nvPr/>
        </p:nvSpPr>
        <p:spPr>
          <a:xfrm>
            <a:off x="0" y="24495"/>
            <a:ext cx="8124827" cy="102869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7" name="object 7"/>
          <p:cNvSpPr txBox="1">
            <a:spLocks noGrp="1"/>
          </p:cNvSpPr>
          <p:nvPr>
            <p:ph type="title"/>
          </p:nvPr>
        </p:nvSpPr>
        <p:spPr>
          <a:xfrm>
            <a:off x="7910600" y="1205918"/>
            <a:ext cx="10390099" cy="947054"/>
          </a:xfrm>
          <a:prstGeom prst="rect">
            <a:avLst/>
          </a:prstGeom>
        </p:spPr>
        <p:txBody>
          <a:bodyPr vert="horz" wrap="square" lIns="0" tIns="244475" rIns="0" bIns="0" rtlCol="0">
            <a:spAutoFit/>
          </a:bodyPr>
          <a:lstStyle/>
          <a:p>
            <a:pPr marL="224154" algn="ctr">
              <a:lnSpc>
                <a:spcPct val="100000"/>
              </a:lnSpc>
              <a:spcBef>
                <a:spcPts val="1925"/>
              </a:spcBef>
              <a:tabLst>
                <a:tab pos="2242820" algn="l"/>
              </a:tabLst>
            </a:pPr>
            <a:r>
              <a:rPr lang="en-US" sz="4550" spc="-30" dirty="0">
                <a:solidFill>
                  <a:srgbClr val="FFFFFF"/>
                </a:solidFill>
              </a:rPr>
              <a:t>Well Performing Plans</a:t>
            </a:r>
            <a:endParaRPr sz="4550" dirty="0"/>
          </a:p>
        </p:txBody>
      </p:sp>
      <p:sp>
        <p:nvSpPr>
          <p:cNvPr id="9" name="object 9"/>
          <p:cNvSpPr txBox="1"/>
          <p:nvPr/>
        </p:nvSpPr>
        <p:spPr>
          <a:xfrm>
            <a:off x="9337040" y="3150302"/>
            <a:ext cx="7687945" cy="6202595"/>
          </a:xfrm>
          <a:prstGeom prst="rect">
            <a:avLst/>
          </a:prstGeom>
        </p:spPr>
        <p:txBody>
          <a:bodyPr vert="horz" wrap="square" lIns="0" tIns="21590" rIns="0" bIns="0" rtlCol="0">
            <a:spAutoFit/>
          </a:bodyPr>
          <a:lstStyle/>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Plan p1 (Smart Recharge Pack): The revenue increased from 1.8bn to 2.4bn post-5G.</a:t>
            </a:r>
          </a:p>
          <a:p>
            <a:pPr marL="354330" marR="5080" indent="-342900">
              <a:lnSpc>
                <a:spcPct val="114799"/>
              </a:lnSpc>
              <a:spcBef>
                <a:spcPts val="170"/>
              </a:spcBef>
              <a:buFont typeface="Arial" panose="020B0604020202020204" pitchFamily="34" charset="0"/>
              <a:buChar char="•"/>
            </a:pPr>
            <a:endParaRPr lang="en-US" sz="2450" spc="110" dirty="0">
              <a:latin typeface="Verdana"/>
              <a:cs typeface="Verdana"/>
            </a:endParaRPr>
          </a:p>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Plan p2 (Super Savior Pack): The revenue stayed consistent at 1.5bn post-5G.</a:t>
            </a:r>
          </a:p>
          <a:p>
            <a:pPr marL="354330" marR="5080" indent="-342900">
              <a:lnSpc>
                <a:spcPct val="114799"/>
              </a:lnSpc>
              <a:spcBef>
                <a:spcPts val="170"/>
              </a:spcBef>
              <a:buFont typeface="Arial" panose="020B0604020202020204" pitchFamily="34" charset="0"/>
              <a:buChar char="•"/>
            </a:pPr>
            <a:endParaRPr lang="en-US" sz="2450" spc="110" dirty="0">
              <a:latin typeface="Verdana"/>
              <a:cs typeface="Verdana"/>
            </a:endParaRPr>
          </a:p>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Plan p3 (Elite Saver Pack): The revenue remained stable at 1.3bn post-5G.</a:t>
            </a:r>
          </a:p>
          <a:p>
            <a:pPr marL="354330" marR="5080" indent="-342900">
              <a:lnSpc>
                <a:spcPct val="114799"/>
              </a:lnSpc>
              <a:spcBef>
                <a:spcPts val="170"/>
              </a:spcBef>
              <a:buFont typeface="Arial" panose="020B0604020202020204" pitchFamily="34" charset="0"/>
              <a:buChar char="•"/>
            </a:pPr>
            <a:endParaRPr lang="en-US" sz="2450" spc="110" dirty="0">
              <a:latin typeface="Verdana"/>
              <a:cs typeface="Verdana"/>
            </a:endParaRPr>
          </a:p>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Plans p1, p2, and p3 appear to be well-positioned to leverage the benefits of 5G, and efforts should be focused on promoting these plans.</a:t>
            </a:r>
            <a:endParaRPr lang="en-US" sz="2450" dirty="0">
              <a:latin typeface="Verdana"/>
              <a:cs typeface="Verdana"/>
            </a:endParaRPr>
          </a:p>
        </p:txBody>
      </p:sp>
      <p:pic>
        <p:nvPicPr>
          <p:cNvPr id="4" name="Picture 3">
            <a:extLst>
              <a:ext uri="{FF2B5EF4-FFF2-40B4-BE49-F238E27FC236}">
                <a16:creationId xmlns:a16="http://schemas.microsoft.com/office/drawing/2014/main" id="{5A25710F-E9E3-AC2D-EFCD-2241A0FA7445}"/>
              </a:ext>
            </a:extLst>
          </p:cNvPr>
          <p:cNvPicPr>
            <a:picLocks noChangeAspect="1"/>
          </p:cNvPicPr>
          <p:nvPr/>
        </p:nvPicPr>
        <p:blipFill>
          <a:blip r:embed="rId3"/>
          <a:stretch>
            <a:fillRect/>
          </a:stretch>
        </p:blipFill>
        <p:spPr>
          <a:xfrm>
            <a:off x="442913" y="984423"/>
            <a:ext cx="7239000" cy="8367141"/>
          </a:xfrm>
          <a:prstGeom prst="rect">
            <a:avLst/>
          </a:prstGeom>
        </p:spPr>
      </p:pic>
      <p:sp>
        <p:nvSpPr>
          <p:cNvPr id="5" name="object 7">
            <a:extLst>
              <a:ext uri="{FF2B5EF4-FFF2-40B4-BE49-F238E27FC236}">
                <a16:creationId xmlns:a16="http://schemas.microsoft.com/office/drawing/2014/main" id="{53645B22-3F08-F762-8A12-C73EAF853D78}"/>
              </a:ext>
            </a:extLst>
          </p:cNvPr>
          <p:cNvSpPr txBox="1">
            <a:spLocks/>
          </p:cNvSpPr>
          <p:nvPr/>
        </p:nvSpPr>
        <p:spPr>
          <a:xfrm>
            <a:off x="1638430" y="-1"/>
            <a:ext cx="4419513" cy="739305"/>
          </a:xfrm>
          <a:prstGeom prst="rect">
            <a:avLst/>
          </a:prstGeom>
          <a:effectLst/>
        </p:spPr>
        <p:txBody>
          <a:bodyPr vert="horz" wrap="square" lIns="0" tIns="2444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24154" algn="ctr">
              <a:spcBef>
                <a:spcPts val="1925"/>
              </a:spcBef>
              <a:tabLst>
                <a:tab pos="2242820" algn="l"/>
              </a:tabLst>
            </a:pPr>
            <a:r>
              <a:rPr lang="en-US" sz="3200" spc="-30" dirty="0">
                <a:solidFill>
                  <a:srgbClr val="FFFFFF"/>
                </a:solidFill>
              </a:rPr>
              <a:t>Subscription plans</a:t>
            </a:r>
            <a:endParaRPr lang="en-US" sz="3200" dirty="0"/>
          </a:p>
        </p:txBody>
      </p:sp>
      <p:sp>
        <p:nvSpPr>
          <p:cNvPr id="10" name="TextBox 9">
            <a:extLst>
              <a:ext uri="{FF2B5EF4-FFF2-40B4-BE49-F238E27FC236}">
                <a16:creationId xmlns:a16="http://schemas.microsoft.com/office/drawing/2014/main" id="{C93C9327-22CB-9BFF-2345-AF88523F1E1E}"/>
              </a:ext>
            </a:extLst>
          </p:cNvPr>
          <p:cNvSpPr txBox="1"/>
          <p:nvPr/>
        </p:nvSpPr>
        <p:spPr>
          <a:xfrm>
            <a:off x="-82639" y="9460606"/>
            <a:ext cx="4457495" cy="707886"/>
          </a:xfrm>
          <a:prstGeom prst="rect">
            <a:avLst/>
          </a:prstGeom>
          <a:noFill/>
        </p:spPr>
        <p:txBody>
          <a:bodyPr wrap="square" rtlCol="0">
            <a:spAutoFit/>
          </a:bodyPr>
          <a:lstStyle/>
          <a:p>
            <a:r>
              <a:rPr lang="en-US" sz="4000" dirty="0"/>
              <a:t>By: Mohd Sofiyan</a:t>
            </a:r>
            <a:endParaRPr lang="en-GY" sz="4000" dirty="0"/>
          </a:p>
        </p:txBody>
      </p:sp>
      <p:pic>
        <p:nvPicPr>
          <p:cNvPr id="13" name="Picture 12" descr="A blue circle with white letters on it&#10;&#10;Description automatically generated">
            <a:hlinkClick r:id="rId4"/>
            <a:extLst>
              <a:ext uri="{FF2B5EF4-FFF2-40B4-BE49-F238E27FC236}">
                <a16:creationId xmlns:a16="http://schemas.microsoft.com/office/drawing/2014/main" id="{F64C64B4-DF8D-D185-D0B7-BDF8817CEF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2192" y="9243049"/>
            <a:ext cx="1143000" cy="1143000"/>
          </a:xfrm>
          <a:prstGeom prst="rect">
            <a:avLst/>
          </a:prstGeom>
        </p:spPr>
      </p:pic>
    </p:spTree>
    <p:extLst>
      <p:ext uri="{BB962C8B-B14F-4D97-AF65-F5344CB8AC3E}">
        <p14:creationId xmlns:p14="http://schemas.microsoft.com/office/powerpoint/2010/main" val="969435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FDE9E7-D3B4-D951-788B-B2EC08785D16}"/>
              </a:ext>
            </a:extLst>
          </p:cNvPr>
          <p:cNvSpPr/>
          <p:nvPr/>
        </p:nvSpPr>
        <p:spPr>
          <a:xfrm>
            <a:off x="8986091" y="405418"/>
            <a:ext cx="8610600" cy="16009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12" name="Rectangle 11">
            <a:extLst>
              <a:ext uri="{FF2B5EF4-FFF2-40B4-BE49-F238E27FC236}">
                <a16:creationId xmlns:a16="http://schemas.microsoft.com/office/drawing/2014/main" id="{8B7EAC9D-3982-1EEB-17A0-BA980353CD07}"/>
              </a:ext>
            </a:extLst>
          </p:cNvPr>
          <p:cNvSpPr/>
          <p:nvPr/>
        </p:nvSpPr>
        <p:spPr>
          <a:xfrm>
            <a:off x="0" y="24495"/>
            <a:ext cx="8124827" cy="102869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7" name="object 7"/>
          <p:cNvSpPr txBox="1">
            <a:spLocks noGrp="1"/>
          </p:cNvSpPr>
          <p:nvPr>
            <p:ph type="title"/>
          </p:nvPr>
        </p:nvSpPr>
        <p:spPr>
          <a:xfrm>
            <a:off x="7974941" y="577085"/>
            <a:ext cx="10390099" cy="947054"/>
          </a:xfrm>
          <a:prstGeom prst="rect">
            <a:avLst/>
          </a:prstGeom>
        </p:spPr>
        <p:txBody>
          <a:bodyPr vert="horz" wrap="square" lIns="0" tIns="244475" rIns="0" bIns="0" rtlCol="0">
            <a:spAutoFit/>
          </a:bodyPr>
          <a:lstStyle/>
          <a:p>
            <a:pPr marL="224154" algn="ctr">
              <a:lnSpc>
                <a:spcPct val="100000"/>
              </a:lnSpc>
              <a:spcBef>
                <a:spcPts val="1925"/>
              </a:spcBef>
              <a:tabLst>
                <a:tab pos="2242820" algn="l"/>
              </a:tabLst>
            </a:pPr>
            <a:r>
              <a:rPr lang="en-US" sz="4550" spc="-30" dirty="0">
                <a:solidFill>
                  <a:srgbClr val="FFFFFF"/>
                </a:solidFill>
              </a:rPr>
              <a:t>poor Performance Plans </a:t>
            </a:r>
            <a:endParaRPr sz="4550" dirty="0"/>
          </a:p>
        </p:txBody>
      </p:sp>
      <p:sp>
        <p:nvSpPr>
          <p:cNvPr id="9" name="object 9"/>
          <p:cNvSpPr txBox="1"/>
          <p:nvPr/>
        </p:nvSpPr>
        <p:spPr>
          <a:xfrm>
            <a:off x="9447418" y="2178084"/>
            <a:ext cx="7687945" cy="7988212"/>
          </a:xfrm>
          <a:prstGeom prst="rect">
            <a:avLst/>
          </a:prstGeom>
        </p:spPr>
        <p:txBody>
          <a:bodyPr vert="horz" wrap="square" lIns="0" tIns="21590" rIns="0" bIns="0" rtlCol="0">
            <a:spAutoFit/>
          </a:bodyPr>
          <a:lstStyle/>
          <a:p>
            <a:pPr marL="354330" marR="5080" indent="-342900">
              <a:lnSpc>
                <a:spcPct val="114799"/>
              </a:lnSpc>
              <a:spcBef>
                <a:spcPts val="170"/>
              </a:spcBef>
              <a:buFont typeface="Arial" panose="020B0604020202020204" pitchFamily="34" charset="0"/>
              <a:buChar char="•"/>
            </a:pPr>
            <a:r>
              <a:rPr lang="en-US" sz="2450" spc="110" dirty="0">
                <a:latin typeface="Verdana"/>
              </a:rPr>
              <a:t>Plan p4 (Mini Data Saver Pack): The revenue dropped from 1.1bn to 876.8M post-5G.</a:t>
            </a:r>
          </a:p>
          <a:p>
            <a:pPr marL="354330" marR="5080" indent="-342900">
              <a:lnSpc>
                <a:spcPct val="114799"/>
              </a:lnSpc>
              <a:spcBef>
                <a:spcPts val="170"/>
              </a:spcBef>
              <a:buFont typeface="Arial" panose="020B0604020202020204" pitchFamily="34" charset="0"/>
              <a:buChar char="•"/>
            </a:pPr>
            <a:endParaRPr lang="en-US" sz="2450" spc="110" dirty="0">
              <a:latin typeface="Verdana"/>
            </a:endParaRPr>
          </a:p>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Plan p5 (Rs. 99 Full Talk-time Combo Pack): There was a significant revenue decline from 1.0bn to 651.5M post-5G.</a:t>
            </a:r>
          </a:p>
          <a:p>
            <a:pPr marL="354330" marR="5080" indent="-342900">
              <a:lnSpc>
                <a:spcPct val="114799"/>
              </a:lnSpc>
              <a:spcBef>
                <a:spcPts val="170"/>
              </a:spcBef>
              <a:buFont typeface="Arial" panose="020B0604020202020204" pitchFamily="34" charset="0"/>
              <a:buChar char="•"/>
            </a:pPr>
            <a:endParaRPr lang="en-US" sz="2450" spc="110" dirty="0">
              <a:latin typeface="Verdana"/>
              <a:cs typeface="Verdana"/>
            </a:endParaRPr>
          </a:p>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Plan p6 (X-stream Mobile Data Pack): The revenue decreased from 749.1M to 494.6M post-5G.</a:t>
            </a:r>
          </a:p>
          <a:p>
            <a:pPr marL="354330" marR="5080" indent="-342900">
              <a:lnSpc>
                <a:spcPct val="114799"/>
              </a:lnSpc>
              <a:spcBef>
                <a:spcPts val="170"/>
              </a:spcBef>
              <a:buFont typeface="Arial" panose="020B0604020202020204" pitchFamily="34" charset="0"/>
              <a:buChar char="•"/>
            </a:pPr>
            <a:endParaRPr lang="en-US" sz="2450" spc="110" dirty="0">
              <a:latin typeface="Verdana"/>
              <a:cs typeface="Verdana"/>
            </a:endParaRPr>
          </a:p>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Plan - p7 experienced a major decrease in revenue, dropping from 146M to 43M.</a:t>
            </a:r>
          </a:p>
          <a:p>
            <a:pPr marL="354330" marR="5080" indent="-342900">
              <a:lnSpc>
                <a:spcPct val="114799"/>
              </a:lnSpc>
              <a:spcBef>
                <a:spcPts val="170"/>
              </a:spcBef>
              <a:buFont typeface="Arial" panose="020B0604020202020204" pitchFamily="34" charset="0"/>
              <a:buChar char="•"/>
            </a:pPr>
            <a:endParaRPr lang="en-US" sz="2450" spc="110" dirty="0">
              <a:latin typeface="Verdana"/>
              <a:cs typeface="Verdana"/>
            </a:endParaRPr>
          </a:p>
          <a:p>
            <a:pPr marL="354330" marR="5080" indent="-342900">
              <a:lnSpc>
                <a:spcPct val="114799"/>
              </a:lnSpc>
              <a:spcBef>
                <a:spcPts val="170"/>
              </a:spcBef>
              <a:buFont typeface="Arial" panose="020B0604020202020204" pitchFamily="34" charset="0"/>
              <a:buChar char="•"/>
            </a:pPr>
            <a:r>
              <a:rPr lang="en-US" sz="2450" spc="110" dirty="0">
                <a:latin typeface="Verdana"/>
                <a:cs typeface="Verdana"/>
              </a:rPr>
              <a:t>The company discontinued plans p8,p9,p10 with the introduction of new plans p11, p12 and p13.</a:t>
            </a:r>
            <a:endParaRPr lang="en-US" sz="2450" dirty="0">
              <a:latin typeface="Verdana"/>
              <a:cs typeface="Verdana"/>
            </a:endParaRPr>
          </a:p>
        </p:txBody>
      </p:sp>
      <p:sp>
        <p:nvSpPr>
          <p:cNvPr id="5" name="object 7">
            <a:extLst>
              <a:ext uri="{FF2B5EF4-FFF2-40B4-BE49-F238E27FC236}">
                <a16:creationId xmlns:a16="http://schemas.microsoft.com/office/drawing/2014/main" id="{53645B22-3F08-F762-8A12-C73EAF853D78}"/>
              </a:ext>
            </a:extLst>
          </p:cNvPr>
          <p:cNvSpPr txBox="1">
            <a:spLocks/>
          </p:cNvSpPr>
          <p:nvPr/>
        </p:nvSpPr>
        <p:spPr>
          <a:xfrm>
            <a:off x="1638430" y="-1"/>
            <a:ext cx="4419513" cy="739305"/>
          </a:xfrm>
          <a:prstGeom prst="rect">
            <a:avLst/>
          </a:prstGeom>
          <a:effectLst/>
        </p:spPr>
        <p:txBody>
          <a:bodyPr vert="horz" wrap="square" lIns="0" tIns="2444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24154" algn="ctr">
              <a:spcBef>
                <a:spcPts val="1925"/>
              </a:spcBef>
              <a:tabLst>
                <a:tab pos="2242820" algn="l"/>
              </a:tabLst>
            </a:pPr>
            <a:r>
              <a:rPr lang="en-US" sz="3200" spc="-30" dirty="0">
                <a:solidFill>
                  <a:srgbClr val="FFFFFF"/>
                </a:solidFill>
              </a:rPr>
              <a:t>Subscription plans</a:t>
            </a:r>
            <a:endParaRPr lang="en-US" sz="3200" dirty="0"/>
          </a:p>
        </p:txBody>
      </p:sp>
      <p:pic>
        <p:nvPicPr>
          <p:cNvPr id="6" name="Picture 5">
            <a:extLst>
              <a:ext uri="{FF2B5EF4-FFF2-40B4-BE49-F238E27FC236}">
                <a16:creationId xmlns:a16="http://schemas.microsoft.com/office/drawing/2014/main" id="{10C0F841-AC1E-5E51-AE31-62E489F26528}"/>
              </a:ext>
            </a:extLst>
          </p:cNvPr>
          <p:cNvPicPr>
            <a:picLocks noChangeAspect="1"/>
          </p:cNvPicPr>
          <p:nvPr/>
        </p:nvPicPr>
        <p:blipFill>
          <a:blip r:embed="rId3"/>
          <a:stretch>
            <a:fillRect/>
          </a:stretch>
        </p:blipFill>
        <p:spPr>
          <a:xfrm>
            <a:off x="449775" y="1205918"/>
            <a:ext cx="7225276" cy="8330855"/>
          </a:xfrm>
          <a:prstGeom prst="rect">
            <a:avLst/>
          </a:prstGeom>
        </p:spPr>
      </p:pic>
      <p:sp>
        <p:nvSpPr>
          <p:cNvPr id="11" name="TextBox 10">
            <a:extLst>
              <a:ext uri="{FF2B5EF4-FFF2-40B4-BE49-F238E27FC236}">
                <a16:creationId xmlns:a16="http://schemas.microsoft.com/office/drawing/2014/main" id="{F556AD8B-865B-D2F1-0E92-031777D16ADF}"/>
              </a:ext>
            </a:extLst>
          </p:cNvPr>
          <p:cNvSpPr txBox="1"/>
          <p:nvPr/>
        </p:nvSpPr>
        <p:spPr>
          <a:xfrm>
            <a:off x="-82639" y="9460606"/>
            <a:ext cx="4457495" cy="707886"/>
          </a:xfrm>
          <a:prstGeom prst="rect">
            <a:avLst/>
          </a:prstGeom>
          <a:noFill/>
        </p:spPr>
        <p:txBody>
          <a:bodyPr wrap="square" rtlCol="0">
            <a:spAutoFit/>
          </a:bodyPr>
          <a:lstStyle/>
          <a:p>
            <a:r>
              <a:rPr lang="en-US" sz="4000" dirty="0"/>
              <a:t>By: Mohd Sofiyan</a:t>
            </a:r>
            <a:endParaRPr lang="en-GY" sz="4000" dirty="0"/>
          </a:p>
        </p:txBody>
      </p:sp>
      <p:pic>
        <p:nvPicPr>
          <p:cNvPr id="13" name="Picture 12" descr="A blue circle with white letters on it&#10;&#10;Description automatically generated">
            <a:hlinkClick r:id="rId4"/>
            <a:extLst>
              <a:ext uri="{FF2B5EF4-FFF2-40B4-BE49-F238E27FC236}">
                <a16:creationId xmlns:a16="http://schemas.microsoft.com/office/drawing/2014/main" id="{EB863294-7D60-E168-139E-5608A74DF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2192" y="9243049"/>
            <a:ext cx="1143000" cy="1143000"/>
          </a:xfrm>
          <a:prstGeom prst="rect">
            <a:avLst/>
          </a:prstGeom>
        </p:spPr>
      </p:pic>
    </p:spTree>
    <p:extLst>
      <p:ext uri="{BB962C8B-B14F-4D97-AF65-F5344CB8AC3E}">
        <p14:creationId xmlns:p14="http://schemas.microsoft.com/office/powerpoint/2010/main" val="328594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FDE9E7-D3B4-D951-788B-B2EC08785D16}"/>
              </a:ext>
            </a:extLst>
          </p:cNvPr>
          <p:cNvSpPr/>
          <p:nvPr/>
        </p:nvSpPr>
        <p:spPr>
          <a:xfrm>
            <a:off x="9753599" y="405418"/>
            <a:ext cx="7843091" cy="16009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12" name="Rectangle 11">
            <a:extLst>
              <a:ext uri="{FF2B5EF4-FFF2-40B4-BE49-F238E27FC236}">
                <a16:creationId xmlns:a16="http://schemas.microsoft.com/office/drawing/2014/main" id="{8B7EAC9D-3982-1EEB-17A0-BA980353CD07}"/>
              </a:ext>
            </a:extLst>
          </p:cNvPr>
          <p:cNvSpPr/>
          <p:nvPr/>
        </p:nvSpPr>
        <p:spPr>
          <a:xfrm>
            <a:off x="0" y="24495"/>
            <a:ext cx="9150350" cy="102869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7" name="object 7"/>
          <p:cNvSpPr txBox="1">
            <a:spLocks noGrp="1"/>
          </p:cNvSpPr>
          <p:nvPr>
            <p:ph type="title"/>
          </p:nvPr>
        </p:nvSpPr>
        <p:spPr>
          <a:xfrm>
            <a:off x="9585858" y="315594"/>
            <a:ext cx="7843090" cy="1647246"/>
          </a:xfrm>
          <a:prstGeom prst="rect">
            <a:avLst/>
          </a:prstGeom>
        </p:spPr>
        <p:txBody>
          <a:bodyPr vert="horz" wrap="square" lIns="0" tIns="244475" rIns="0" bIns="0" rtlCol="0">
            <a:spAutoFit/>
          </a:bodyPr>
          <a:lstStyle/>
          <a:p>
            <a:pPr marL="224154" algn="ctr">
              <a:lnSpc>
                <a:spcPct val="100000"/>
              </a:lnSpc>
              <a:spcBef>
                <a:spcPts val="1925"/>
              </a:spcBef>
              <a:tabLst>
                <a:tab pos="2242820" algn="l"/>
              </a:tabLst>
            </a:pPr>
            <a:r>
              <a:rPr lang="en-US" sz="4550" spc="-30" dirty="0">
                <a:solidFill>
                  <a:srgbClr val="FFFFFF"/>
                </a:solidFill>
              </a:rPr>
              <a:t>25gb combo 3g/4g data pack (Plan P7)</a:t>
            </a:r>
            <a:endParaRPr sz="4550" dirty="0"/>
          </a:p>
        </p:txBody>
      </p:sp>
      <p:sp>
        <p:nvSpPr>
          <p:cNvPr id="9" name="object 9"/>
          <p:cNvSpPr txBox="1"/>
          <p:nvPr/>
        </p:nvSpPr>
        <p:spPr>
          <a:xfrm>
            <a:off x="9908745" y="2096241"/>
            <a:ext cx="7687945" cy="7452040"/>
          </a:xfrm>
          <a:prstGeom prst="rect">
            <a:avLst/>
          </a:prstGeom>
        </p:spPr>
        <p:txBody>
          <a:bodyPr vert="horz" wrap="square" lIns="0" tIns="21590" rIns="0" bIns="0" rtlCol="0">
            <a:spAutoFit/>
          </a:bodyPr>
          <a:lstStyle/>
          <a:p>
            <a:pPr marL="354330" marR="5080" indent="-342900">
              <a:lnSpc>
                <a:spcPct val="114799"/>
              </a:lnSpc>
              <a:spcBef>
                <a:spcPts val="170"/>
              </a:spcBef>
              <a:buFont typeface="Arial" panose="020B0604020202020204" pitchFamily="34" charset="0"/>
              <a:buChar char="•"/>
            </a:pPr>
            <a:r>
              <a:rPr lang="en-US" sz="2450" spc="110" dirty="0">
                <a:latin typeface="Verdana"/>
              </a:rPr>
              <a:t>There is a substantial decrease in total revenue from 738.0M before 5G to 155.6M after 5G.</a:t>
            </a:r>
          </a:p>
          <a:p>
            <a:pPr marL="354330" marR="5080" indent="-342900">
              <a:lnSpc>
                <a:spcPct val="114799"/>
              </a:lnSpc>
              <a:spcBef>
                <a:spcPts val="170"/>
              </a:spcBef>
              <a:buFont typeface="Arial" panose="020B0604020202020204" pitchFamily="34" charset="0"/>
              <a:buChar char="•"/>
            </a:pPr>
            <a:r>
              <a:rPr lang="en-US" sz="2450" spc="110" dirty="0">
                <a:latin typeface="Verdana"/>
              </a:rPr>
              <a:t>The monthly revenues post-5G launch are significantly lower compared to the months leading up to the launch, suggesting a correlation between the introduction of 5G and the plan's declining sales.</a:t>
            </a:r>
          </a:p>
          <a:p>
            <a:pPr marL="354330" marR="5080" indent="-342900">
              <a:lnSpc>
                <a:spcPct val="114799"/>
              </a:lnSpc>
              <a:spcBef>
                <a:spcPts val="170"/>
              </a:spcBef>
              <a:buFont typeface="Arial" panose="020B0604020202020204" pitchFamily="34" charset="0"/>
              <a:buChar char="•"/>
            </a:pPr>
            <a:r>
              <a:rPr lang="en-US" sz="2450" spc="110" dirty="0">
                <a:latin typeface="Verdana"/>
              </a:rPr>
              <a:t>Mumbai contributes an additional 99M, making it the top city for this plan, followed by Delhi at 96M, and Kolkata at 91M.</a:t>
            </a:r>
          </a:p>
          <a:p>
            <a:pPr marL="354330" marR="5080" indent="-342900">
              <a:lnSpc>
                <a:spcPct val="114799"/>
              </a:lnSpc>
              <a:spcBef>
                <a:spcPts val="170"/>
              </a:spcBef>
              <a:buFont typeface="Arial" panose="020B0604020202020204" pitchFamily="34" charset="0"/>
              <a:buChar char="•"/>
            </a:pPr>
            <a:r>
              <a:rPr lang="en-US" sz="2450" spc="110" dirty="0">
                <a:latin typeface="Verdana"/>
              </a:rPr>
              <a:t>Bottom cities like Chennai show contributions as low as 72M.</a:t>
            </a:r>
          </a:p>
          <a:p>
            <a:pPr marL="354330" marR="5080" indent="-342900">
              <a:lnSpc>
                <a:spcPct val="114799"/>
              </a:lnSpc>
              <a:spcBef>
                <a:spcPts val="170"/>
              </a:spcBef>
              <a:buFont typeface="Arial" panose="020B0604020202020204" pitchFamily="34" charset="0"/>
              <a:buChar char="•"/>
            </a:pPr>
            <a:r>
              <a:rPr lang="en-US" sz="2450" spc="110" dirty="0">
                <a:latin typeface="Verdana"/>
              </a:rPr>
              <a:t>This geographical revenue distribution can inform targeted marketing strategies.</a:t>
            </a:r>
            <a:endParaRPr lang="en-US" sz="2450" dirty="0">
              <a:latin typeface="Verdana"/>
              <a:cs typeface="Verdana"/>
            </a:endParaRPr>
          </a:p>
        </p:txBody>
      </p:sp>
      <p:sp>
        <p:nvSpPr>
          <p:cNvPr id="5" name="object 7">
            <a:extLst>
              <a:ext uri="{FF2B5EF4-FFF2-40B4-BE49-F238E27FC236}">
                <a16:creationId xmlns:a16="http://schemas.microsoft.com/office/drawing/2014/main" id="{53645B22-3F08-F762-8A12-C73EAF853D78}"/>
              </a:ext>
            </a:extLst>
          </p:cNvPr>
          <p:cNvSpPr txBox="1">
            <a:spLocks/>
          </p:cNvSpPr>
          <p:nvPr/>
        </p:nvSpPr>
        <p:spPr>
          <a:xfrm>
            <a:off x="0" y="-184667"/>
            <a:ext cx="9150350" cy="1108637"/>
          </a:xfrm>
          <a:prstGeom prst="rect">
            <a:avLst/>
          </a:prstGeom>
          <a:effectLst/>
        </p:spPr>
        <p:txBody>
          <a:bodyPr vert="horz" wrap="square" lIns="0" tIns="2444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24154" algn="ctr">
              <a:spcBef>
                <a:spcPts val="1925"/>
              </a:spcBef>
              <a:tabLst>
                <a:tab pos="2242820" algn="l"/>
              </a:tabLst>
            </a:pPr>
            <a:r>
              <a:rPr lang="en-US" sz="2800" spc="-30" dirty="0">
                <a:solidFill>
                  <a:srgbClr val="FFFFFF"/>
                </a:solidFill>
              </a:rPr>
              <a:t>Which plan is under performing after 5g launch</a:t>
            </a:r>
            <a:endParaRPr lang="en-US" sz="2800" dirty="0"/>
          </a:p>
        </p:txBody>
      </p:sp>
      <p:pic>
        <p:nvPicPr>
          <p:cNvPr id="4" name="Picture 3">
            <a:extLst>
              <a:ext uri="{FF2B5EF4-FFF2-40B4-BE49-F238E27FC236}">
                <a16:creationId xmlns:a16="http://schemas.microsoft.com/office/drawing/2014/main" id="{8B85EC32-3307-25FA-3F9D-2BDB8FFCCA77}"/>
              </a:ext>
            </a:extLst>
          </p:cNvPr>
          <p:cNvPicPr>
            <a:picLocks noChangeAspect="1"/>
          </p:cNvPicPr>
          <p:nvPr/>
        </p:nvPicPr>
        <p:blipFill>
          <a:blip r:embed="rId3"/>
          <a:stretch>
            <a:fillRect/>
          </a:stretch>
        </p:blipFill>
        <p:spPr>
          <a:xfrm>
            <a:off x="160417" y="1048359"/>
            <a:ext cx="8825674" cy="8845923"/>
          </a:xfrm>
          <a:prstGeom prst="rect">
            <a:avLst/>
          </a:prstGeom>
        </p:spPr>
      </p:pic>
      <p:sp>
        <p:nvSpPr>
          <p:cNvPr id="8" name="TextBox 7">
            <a:extLst>
              <a:ext uri="{FF2B5EF4-FFF2-40B4-BE49-F238E27FC236}">
                <a16:creationId xmlns:a16="http://schemas.microsoft.com/office/drawing/2014/main" id="{6374B29A-A69E-0BA4-67CD-8F803BB7D62D}"/>
              </a:ext>
            </a:extLst>
          </p:cNvPr>
          <p:cNvSpPr txBox="1"/>
          <p:nvPr/>
        </p:nvSpPr>
        <p:spPr>
          <a:xfrm>
            <a:off x="12576387" y="9354300"/>
            <a:ext cx="4457495" cy="707886"/>
          </a:xfrm>
          <a:prstGeom prst="rect">
            <a:avLst/>
          </a:prstGeom>
          <a:noFill/>
        </p:spPr>
        <p:txBody>
          <a:bodyPr wrap="square" rtlCol="0">
            <a:spAutoFit/>
          </a:bodyPr>
          <a:lstStyle/>
          <a:p>
            <a:r>
              <a:rPr lang="en-US" sz="4000" dirty="0"/>
              <a:t>By: Mohd Sofiyan</a:t>
            </a:r>
            <a:endParaRPr lang="en-GY" sz="4000" dirty="0"/>
          </a:p>
        </p:txBody>
      </p:sp>
      <p:pic>
        <p:nvPicPr>
          <p:cNvPr id="10" name="Picture 9" descr="A blue circle with white letters on it&#10;&#10;Description automatically generated">
            <a:hlinkClick r:id="rId4"/>
            <a:extLst>
              <a:ext uri="{FF2B5EF4-FFF2-40B4-BE49-F238E27FC236}">
                <a16:creationId xmlns:a16="http://schemas.microsoft.com/office/drawing/2014/main" id="{95135387-DE4D-AE3C-288C-98016F0302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21218" y="9136743"/>
            <a:ext cx="1143000" cy="1143000"/>
          </a:xfrm>
          <a:prstGeom prst="rect">
            <a:avLst/>
          </a:prstGeom>
        </p:spPr>
      </p:pic>
    </p:spTree>
    <p:extLst>
      <p:ext uri="{BB962C8B-B14F-4D97-AF65-F5344CB8AC3E}">
        <p14:creationId xmlns:p14="http://schemas.microsoft.com/office/powerpoint/2010/main" val="34442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778003" y="2621818"/>
            <a:ext cx="6722745" cy="1125308"/>
          </a:xfrm>
          <a:prstGeom prst="rect">
            <a:avLst/>
          </a:prstGeom>
        </p:spPr>
        <p:txBody>
          <a:bodyPr vert="horz" wrap="square" lIns="0" tIns="17145" rIns="0" bIns="0" rtlCol="0">
            <a:spAutoFit/>
          </a:bodyPr>
          <a:lstStyle/>
          <a:p>
            <a:pPr marL="12700">
              <a:lnSpc>
                <a:spcPct val="100000"/>
              </a:lnSpc>
              <a:spcBef>
                <a:spcPts val="135"/>
              </a:spcBef>
            </a:pPr>
            <a:r>
              <a:rPr sz="7200" spc="200" dirty="0"/>
              <a:t>Conclusion</a:t>
            </a:r>
            <a:endParaRPr sz="7200" dirty="0"/>
          </a:p>
        </p:txBody>
      </p:sp>
      <p:sp>
        <p:nvSpPr>
          <p:cNvPr id="4" name="object 4"/>
          <p:cNvSpPr txBox="1"/>
          <p:nvPr/>
        </p:nvSpPr>
        <p:spPr>
          <a:xfrm>
            <a:off x="4220060" y="4660100"/>
            <a:ext cx="9838055" cy="2307590"/>
          </a:xfrm>
          <a:prstGeom prst="rect">
            <a:avLst/>
          </a:prstGeom>
        </p:spPr>
        <p:txBody>
          <a:bodyPr vert="horz" wrap="square" lIns="0" tIns="8255" rIns="0" bIns="0" rtlCol="0">
            <a:spAutoFit/>
          </a:bodyPr>
          <a:lstStyle/>
          <a:p>
            <a:pPr marL="12065" marR="5080" algn="ctr">
              <a:lnSpc>
                <a:spcPct val="102000"/>
              </a:lnSpc>
              <a:spcBef>
                <a:spcPts val="65"/>
              </a:spcBef>
            </a:pPr>
            <a:r>
              <a:rPr sz="2450" spc="-85" dirty="0">
                <a:latin typeface="Verdana"/>
                <a:cs typeface="Verdana"/>
              </a:rPr>
              <a:t>In</a:t>
            </a:r>
            <a:r>
              <a:rPr sz="2450" spc="-215" dirty="0">
                <a:latin typeface="Verdana"/>
                <a:cs typeface="Verdana"/>
              </a:rPr>
              <a:t> </a:t>
            </a:r>
            <a:r>
              <a:rPr sz="2450" spc="90" dirty="0">
                <a:latin typeface="Verdana"/>
                <a:cs typeface="Verdana"/>
              </a:rPr>
              <a:t>c</a:t>
            </a:r>
            <a:r>
              <a:rPr sz="2450" spc="105" dirty="0">
                <a:latin typeface="Verdana"/>
                <a:cs typeface="Verdana"/>
              </a:rPr>
              <a:t>on</a:t>
            </a:r>
            <a:r>
              <a:rPr sz="2450" spc="70" dirty="0">
                <a:latin typeface="Verdana"/>
                <a:cs typeface="Verdana"/>
              </a:rPr>
              <a:t>c</a:t>
            </a:r>
            <a:r>
              <a:rPr sz="2450" spc="-25" dirty="0">
                <a:latin typeface="Verdana"/>
                <a:cs typeface="Verdana"/>
              </a:rPr>
              <a:t>lusion,</a:t>
            </a:r>
            <a:r>
              <a:rPr sz="2450" spc="-215" dirty="0">
                <a:latin typeface="Verdana"/>
                <a:cs typeface="Verdana"/>
              </a:rPr>
              <a:t> </a:t>
            </a:r>
            <a:r>
              <a:rPr sz="2450" spc="65" dirty="0">
                <a:latin typeface="Verdana"/>
                <a:cs typeface="Verdana"/>
              </a:rPr>
              <a:t>the</a:t>
            </a:r>
            <a:r>
              <a:rPr sz="2450" spc="-215" dirty="0">
                <a:latin typeface="Verdana"/>
                <a:cs typeface="Verdana"/>
              </a:rPr>
              <a:t> </a:t>
            </a:r>
            <a:r>
              <a:rPr sz="2450" spc="185" dirty="0">
                <a:latin typeface="Verdana"/>
                <a:cs typeface="Verdana"/>
              </a:rPr>
              <a:t>W</a:t>
            </a:r>
            <a:r>
              <a:rPr sz="2450" spc="-40" dirty="0">
                <a:latin typeface="Verdana"/>
                <a:cs typeface="Verdana"/>
              </a:rPr>
              <a:t>a</a:t>
            </a:r>
            <a:r>
              <a:rPr sz="2450" spc="-150" dirty="0">
                <a:latin typeface="Verdana"/>
                <a:cs typeface="Verdana"/>
              </a:rPr>
              <a:t>v</a:t>
            </a:r>
            <a:r>
              <a:rPr sz="2450" spc="80" dirty="0">
                <a:latin typeface="Verdana"/>
                <a:cs typeface="Verdana"/>
              </a:rPr>
              <a:t>e</a:t>
            </a:r>
            <a:r>
              <a:rPr sz="2450" spc="45" dirty="0">
                <a:latin typeface="Verdana"/>
                <a:cs typeface="Verdana"/>
              </a:rPr>
              <a:t>c</a:t>
            </a:r>
            <a:r>
              <a:rPr sz="2450" spc="90" dirty="0">
                <a:latin typeface="Verdana"/>
                <a:cs typeface="Verdana"/>
              </a:rPr>
              <a:t>on</a:t>
            </a:r>
            <a:r>
              <a:rPr sz="2450" spc="-215" dirty="0">
                <a:latin typeface="Verdana"/>
                <a:cs typeface="Verdana"/>
              </a:rPr>
              <a:t> </a:t>
            </a:r>
            <a:r>
              <a:rPr sz="2450" spc="65" dirty="0">
                <a:latin typeface="Verdana"/>
                <a:cs typeface="Verdana"/>
              </a:rPr>
              <a:t>Dashb</a:t>
            </a:r>
            <a:r>
              <a:rPr sz="2450" spc="55" dirty="0">
                <a:latin typeface="Verdana"/>
                <a:cs typeface="Verdana"/>
              </a:rPr>
              <a:t>o</a:t>
            </a:r>
            <a:r>
              <a:rPr sz="2450" spc="-40" dirty="0">
                <a:latin typeface="Verdana"/>
                <a:cs typeface="Verdana"/>
              </a:rPr>
              <a:t>a</a:t>
            </a:r>
            <a:r>
              <a:rPr sz="2450" spc="-65" dirty="0">
                <a:latin typeface="Verdana"/>
                <a:cs typeface="Verdana"/>
              </a:rPr>
              <a:t>r</a:t>
            </a:r>
            <a:r>
              <a:rPr sz="2450" spc="150" dirty="0">
                <a:latin typeface="Verdana"/>
                <a:cs typeface="Verdana"/>
              </a:rPr>
              <a:t>d</a:t>
            </a:r>
            <a:r>
              <a:rPr sz="2450" spc="-215" dirty="0">
                <a:latin typeface="Verdana"/>
                <a:cs typeface="Verdana"/>
              </a:rPr>
              <a:t> </a:t>
            </a:r>
            <a:r>
              <a:rPr sz="2450" spc="15" dirty="0">
                <a:latin typeface="Verdana"/>
                <a:cs typeface="Verdana"/>
              </a:rPr>
              <a:t>Anal</a:t>
            </a:r>
            <a:r>
              <a:rPr sz="2450" spc="5" dirty="0">
                <a:latin typeface="Verdana"/>
                <a:cs typeface="Verdana"/>
              </a:rPr>
              <a:t>y</a:t>
            </a:r>
            <a:r>
              <a:rPr sz="2450" spc="-50" dirty="0">
                <a:latin typeface="Verdana"/>
                <a:cs typeface="Verdana"/>
              </a:rPr>
              <a:t>sis</a:t>
            </a:r>
            <a:r>
              <a:rPr sz="2450" spc="-215" dirty="0">
                <a:latin typeface="Verdana"/>
                <a:cs typeface="Verdana"/>
              </a:rPr>
              <a:t> </a:t>
            </a:r>
            <a:r>
              <a:rPr sz="2450" spc="25" dirty="0">
                <a:latin typeface="Verdana"/>
                <a:cs typeface="Verdana"/>
              </a:rPr>
              <a:t>o</a:t>
            </a:r>
            <a:r>
              <a:rPr sz="2450" spc="20" dirty="0">
                <a:latin typeface="Verdana"/>
                <a:cs typeface="Verdana"/>
              </a:rPr>
              <a:t>f</a:t>
            </a:r>
            <a:r>
              <a:rPr sz="2450" spc="-50" dirty="0">
                <a:latin typeface="Verdana"/>
                <a:cs typeface="Verdana"/>
              </a:rPr>
              <a:t>f</a:t>
            </a:r>
            <a:r>
              <a:rPr sz="2450" spc="-15" dirty="0">
                <a:latin typeface="Verdana"/>
                <a:cs typeface="Verdana"/>
              </a:rPr>
              <a:t>er</a:t>
            </a:r>
            <a:r>
              <a:rPr sz="2450" spc="-55" dirty="0">
                <a:latin typeface="Verdana"/>
                <a:cs typeface="Verdana"/>
              </a:rPr>
              <a:t>s  </a:t>
            </a:r>
            <a:r>
              <a:rPr sz="2450" spc="10" dirty="0">
                <a:latin typeface="Verdana"/>
                <a:cs typeface="Verdana"/>
              </a:rPr>
              <a:t>valuable </a:t>
            </a:r>
            <a:r>
              <a:rPr sz="2450" spc="35" dirty="0">
                <a:latin typeface="Verdana"/>
                <a:cs typeface="Verdana"/>
              </a:rPr>
              <a:t>insights </a:t>
            </a:r>
            <a:r>
              <a:rPr sz="2450" spc="40" dirty="0">
                <a:latin typeface="Verdana"/>
                <a:cs typeface="Verdana"/>
              </a:rPr>
              <a:t>into </a:t>
            </a:r>
            <a:r>
              <a:rPr sz="2450" spc="50" dirty="0">
                <a:latin typeface="Verdana"/>
                <a:cs typeface="Verdana"/>
              </a:rPr>
              <a:t>performance </a:t>
            </a:r>
            <a:r>
              <a:rPr sz="2450" spc="20" dirty="0">
                <a:latin typeface="Verdana"/>
                <a:cs typeface="Verdana"/>
              </a:rPr>
              <a:t>optimization. </a:t>
            </a:r>
            <a:r>
              <a:rPr sz="2450" spc="35" dirty="0">
                <a:latin typeface="Verdana"/>
                <a:cs typeface="Verdana"/>
              </a:rPr>
              <a:t>By </a:t>
            </a:r>
            <a:r>
              <a:rPr sz="2450" spc="40" dirty="0">
                <a:latin typeface="Verdana"/>
                <a:cs typeface="Verdana"/>
              </a:rPr>
              <a:t> </a:t>
            </a:r>
            <a:r>
              <a:rPr sz="2450" spc="5" dirty="0">
                <a:latin typeface="Verdana"/>
                <a:cs typeface="Verdana"/>
              </a:rPr>
              <a:t>l</a:t>
            </a:r>
            <a:r>
              <a:rPr sz="2450" spc="-10" dirty="0">
                <a:latin typeface="Verdana"/>
                <a:cs typeface="Verdana"/>
              </a:rPr>
              <a:t>e</a:t>
            </a:r>
            <a:r>
              <a:rPr sz="2450" spc="-150" dirty="0">
                <a:latin typeface="Verdana"/>
                <a:cs typeface="Verdana"/>
              </a:rPr>
              <a:t>v</a:t>
            </a:r>
            <a:r>
              <a:rPr sz="2450" spc="35" dirty="0">
                <a:latin typeface="Verdana"/>
                <a:cs typeface="Verdana"/>
              </a:rPr>
              <a:t>e</a:t>
            </a:r>
            <a:r>
              <a:rPr sz="2450" spc="-175" dirty="0">
                <a:latin typeface="Verdana"/>
                <a:cs typeface="Verdana"/>
              </a:rPr>
              <a:t>r</a:t>
            </a:r>
            <a:r>
              <a:rPr sz="2450" spc="85" dirty="0">
                <a:latin typeface="Verdana"/>
                <a:cs typeface="Verdana"/>
              </a:rPr>
              <a:t>aging</a:t>
            </a:r>
            <a:r>
              <a:rPr sz="2450" spc="-215" dirty="0">
                <a:latin typeface="Verdana"/>
                <a:cs typeface="Verdana"/>
              </a:rPr>
              <a:t> </a:t>
            </a:r>
            <a:r>
              <a:rPr sz="2450" spc="190" dirty="0">
                <a:latin typeface="Verdana"/>
                <a:cs typeface="Verdana"/>
              </a:rPr>
              <a:t>K</a:t>
            </a:r>
            <a:r>
              <a:rPr sz="2450" spc="140" dirty="0">
                <a:latin typeface="Verdana"/>
                <a:cs typeface="Verdana"/>
              </a:rPr>
              <a:t>P</a:t>
            </a:r>
            <a:r>
              <a:rPr sz="2450" spc="-240" dirty="0">
                <a:latin typeface="Verdana"/>
                <a:cs typeface="Verdana"/>
              </a:rPr>
              <a:t>Is,</a:t>
            </a:r>
            <a:r>
              <a:rPr sz="2450" spc="-215" dirty="0">
                <a:latin typeface="Verdana"/>
                <a:cs typeface="Verdana"/>
              </a:rPr>
              <a:t> </a:t>
            </a:r>
            <a:r>
              <a:rPr sz="2450" spc="40" dirty="0">
                <a:latin typeface="Verdana"/>
                <a:cs typeface="Verdana"/>
              </a:rPr>
              <a:t>data</a:t>
            </a:r>
            <a:r>
              <a:rPr sz="2450" spc="-215" dirty="0">
                <a:latin typeface="Verdana"/>
                <a:cs typeface="Verdana"/>
              </a:rPr>
              <a:t> </a:t>
            </a:r>
            <a:r>
              <a:rPr sz="2450" spc="-20" dirty="0">
                <a:latin typeface="Verdana"/>
                <a:cs typeface="Verdana"/>
              </a:rPr>
              <a:t>visualization,</a:t>
            </a:r>
            <a:r>
              <a:rPr sz="2450" spc="-215" dirty="0">
                <a:latin typeface="Verdana"/>
                <a:cs typeface="Verdana"/>
              </a:rPr>
              <a:t> </a:t>
            </a:r>
            <a:r>
              <a:rPr sz="2450" spc="55" dirty="0">
                <a:latin typeface="Verdana"/>
                <a:cs typeface="Verdana"/>
              </a:rPr>
              <a:t>optimization</a:t>
            </a:r>
            <a:r>
              <a:rPr sz="2450" spc="-215" dirty="0">
                <a:latin typeface="Verdana"/>
                <a:cs typeface="Verdana"/>
              </a:rPr>
              <a:t> </a:t>
            </a:r>
            <a:r>
              <a:rPr sz="2450" spc="-15" dirty="0">
                <a:latin typeface="Verdana"/>
                <a:cs typeface="Verdana"/>
              </a:rPr>
              <a:t>st</a:t>
            </a:r>
            <a:r>
              <a:rPr sz="2450" spc="-175" dirty="0">
                <a:latin typeface="Verdana"/>
                <a:cs typeface="Verdana"/>
              </a:rPr>
              <a:t>r</a:t>
            </a:r>
            <a:r>
              <a:rPr sz="2450" spc="15" dirty="0">
                <a:latin typeface="Verdana"/>
                <a:cs typeface="Verdana"/>
              </a:rPr>
              <a:t>a</a:t>
            </a:r>
            <a:r>
              <a:rPr sz="2450" spc="-40" dirty="0">
                <a:latin typeface="Verdana"/>
                <a:cs typeface="Verdana"/>
              </a:rPr>
              <a:t>t</a:t>
            </a:r>
            <a:r>
              <a:rPr sz="2450" spc="-35" dirty="0">
                <a:latin typeface="Verdana"/>
                <a:cs typeface="Verdana"/>
              </a:rPr>
              <a:t>egies,  </a:t>
            </a:r>
            <a:r>
              <a:rPr sz="2450" spc="85" dirty="0">
                <a:latin typeface="Verdana"/>
                <a:cs typeface="Verdana"/>
              </a:rPr>
              <a:t>and</a:t>
            </a:r>
            <a:r>
              <a:rPr sz="2450" spc="-215" dirty="0">
                <a:latin typeface="Verdana"/>
                <a:cs typeface="Verdana"/>
              </a:rPr>
              <a:t> </a:t>
            </a:r>
            <a:r>
              <a:rPr sz="2450" spc="5" dirty="0">
                <a:latin typeface="Verdana"/>
                <a:cs typeface="Verdana"/>
              </a:rPr>
              <a:t>user</a:t>
            </a:r>
            <a:r>
              <a:rPr sz="2450" spc="-215" dirty="0">
                <a:latin typeface="Verdana"/>
                <a:cs typeface="Verdana"/>
              </a:rPr>
              <a:t> </a:t>
            </a:r>
            <a:r>
              <a:rPr sz="2450" spc="-5" dirty="0">
                <a:latin typeface="Verdana"/>
                <a:cs typeface="Verdana"/>
              </a:rPr>
              <a:t>e</a:t>
            </a:r>
            <a:r>
              <a:rPr sz="2450" dirty="0">
                <a:latin typeface="Verdana"/>
                <a:cs typeface="Verdana"/>
              </a:rPr>
              <a:t>xpe</a:t>
            </a:r>
            <a:r>
              <a:rPr sz="2450" spc="-20" dirty="0">
                <a:latin typeface="Verdana"/>
                <a:cs typeface="Verdana"/>
              </a:rPr>
              <a:t>r</a:t>
            </a:r>
            <a:r>
              <a:rPr sz="2450" spc="65" dirty="0">
                <a:latin typeface="Verdana"/>
                <a:cs typeface="Verdana"/>
              </a:rPr>
              <a:t>ien</a:t>
            </a:r>
            <a:r>
              <a:rPr sz="2450" spc="40" dirty="0">
                <a:latin typeface="Verdana"/>
                <a:cs typeface="Verdana"/>
              </a:rPr>
              <a:t>c</a:t>
            </a:r>
            <a:r>
              <a:rPr sz="2450" spc="35" dirty="0">
                <a:latin typeface="Verdana"/>
                <a:cs typeface="Verdana"/>
              </a:rPr>
              <a:t>e</a:t>
            </a:r>
            <a:r>
              <a:rPr sz="2450" spc="-215" dirty="0">
                <a:latin typeface="Verdana"/>
                <a:cs typeface="Verdana"/>
              </a:rPr>
              <a:t> </a:t>
            </a:r>
            <a:r>
              <a:rPr sz="2450" spc="85" dirty="0">
                <a:latin typeface="Verdana"/>
                <a:cs typeface="Verdana"/>
              </a:rPr>
              <a:t>enhan</a:t>
            </a:r>
            <a:r>
              <a:rPr sz="2450" spc="45" dirty="0">
                <a:latin typeface="Verdana"/>
                <a:cs typeface="Verdana"/>
              </a:rPr>
              <a:t>c</a:t>
            </a:r>
            <a:r>
              <a:rPr sz="2450" spc="5" dirty="0">
                <a:latin typeface="Verdana"/>
                <a:cs typeface="Verdana"/>
              </a:rPr>
              <a:t>ements,</a:t>
            </a:r>
            <a:r>
              <a:rPr sz="2450" spc="-215" dirty="0">
                <a:latin typeface="Verdana"/>
                <a:cs typeface="Verdana"/>
              </a:rPr>
              <a:t> </a:t>
            </a:r>
            <a:r>
              <a:rPr sz="2450" spc="5" dirty="0">
                <a:latin typeface="Verdana"/>
                <a:cs typeface="Verdana"/>
              </a:rPr>
              <a:t>o</a:t>
            </a:r>
            <a:r>
              <a:rPr sz="2450" spc="-35" dirty="0">
                <a:latin typeface="Verdana"/>
                <a:cs typeface="Verdana"/>
              </a:rPr>
              <a:t>r</a:t>
            </a:r>
            <a:r>
              <a:rPr sz="2450" spc="35" dirty="0">
                <a:latin typeface="Verdana"/>
                <a:cs typeface="Verdana"/>
              </a:rPr>
              <a:t>ganizations</a:t>
            </a:r>
            <a:r>
              <a:rPr sz="2450" spc="-215" dirty="0">
                <a:latin typeface="Verdana"/>
                <a:cs typeface="Verdana"/>
              </a:rPr>
              <a:t> </a:t>
            </a:r>
            <a:r>
              <a:rPr sz="2450" spc="75" dirty="0">
                <a:latin typeface="Verdana"/>
                <a:cs typeface="Verdana"/>
              </a:rPr>
              <a:t>can</a:t>
            </a:r>
            <a:r>
              <a:rPr sz="2450" spc="-215" dirty="0">
                <a:latin typeface="Verdana"/>
                <a:cs typeface="Verdana"/>
              </a:rPr>
              <a:t> </a:t>
            </a:r>
            <a:r>
              <a:rPr sz="2450" spc="15" dirty="0">
                <a:latin typeface="Verdana"/>
                <a:cs typeface="Verdana"/>
              </a:rPr>
              <a:t>el</a:t>
            </a:r>
            <a:r>
              <a:rPr sz="2450" dirty="0">
                <a:latin typeface="Verdana"/>
                <a:cs typeface="Verdana"/>
              </a:rPr>
              <a:t>e</a:t>
            </a:r>
            <a:r>
              <a:rPr sz="2450" spc="-150" dirty="0">
                <a:latin typeface="Verdana"/>
                <a:cs typeface="Verdana"/>
              </a:rPr>
              <a:t>v</a:t>
            </a:r>
            <a:r>
              <a:rPr sz="2450" spc="15" dirty="0">
                <a:latin typeface="Verdana"/>
                <a:cs typeface="Verdana"/>
              </a:rPr>
              <a:t>a</a:t>
            </a:r>
            <a:r>
              <a:rPr sz="2450" spc="-40" dirty="0">
                <a:latin typeface="Verdana"/>
                <a:cs typeface="Verdana"/>
              </a:rPr>
              <a:t>t</a:t>
            </a:r>
            <a:r>
              <a:rPr sz="2450" spc="25" dirty="0">
                <a:latin typeface="Verdana"/>
                <a:cs typeface="Verdana"/>
              </a:rPr>
              <a:t>e  their</a:t>
            </a:r>
            <a:r>
              <a:rPr sz="2450" spc="-215" dirty="0">
                <a:latin typeface="Verdana"/>
                <a:cs typeface="Verdana"/>
              </a:rPr>
              <a:t> </a:t>
            </a:r>
            <a:r>
              <a:rPr sz="2450" spc="105" dirty="0">
                <a:latin typeface="Verdana"/>
                <a:cs typeface="Verdana"/>
              </a:rPr>
              <a:t>de</a:t>
            </a:r>
            <a:r>
              <a:rPr sz="2450" spc="70" dirty="0">
                <a:latin typeface="Verdana"/>
                <a:cs typeface="Verdana"/>
              </a:rPr>
              <a:t>c</a:t>
            </a:r>
            <a:r>
              <a:rPr sz="2450" spc="40" dirty="0">
                <a:latin typeface="Verdana"/>
                <a:cs typeface="Verdana"/>
              </a:rPr>
              <a:t>ision-making</a:t>
            </a:r>
            <a:r>
              <a:rPr sz="2450" spc="-215" dirty="0">
                <a:latin typeface="Verdana"/>
                <a:cs typeface="Verdana"/>
              </a:rPr>
              <a:t> </a:t>
            </a:r>
            <a:r>
              <a:rPr sz="2450" spc="80" dirty="0">
                <a:latin typeface="Verdana"/>
                <a:cs typeface="Verdana"/>
              </a:rPr>
              <a:t>cap</a:t>
            </a:r>
            <a:r>
              <a:rPr sz="2450" spc="10" dirty="0">
                <a:latin typeface="Verdana"/>
                <a:cs typeface="Verdana"/>
              </a:rPr>
              <a:t>abilities</a:t>
            </a:r>
            <a:r>
              <a:rPr sz="2450" spc="-215" dirty="0">
                <a:latin typeface="Verdana"/>
                <a:cs typeface="Verdana"/>
              </a:rPr>
              <a:t> </a:t>
            </a:r>
            <a:r>
              <a:rPr sz="2450" spc="85" dirty="0">
                <a:latin typeface="Verdana"/>
                <a:cs typeface="Verdana"/>
              </a:rPr>
              <a:t>and</a:t>
            </a:r>
            <a:r>
              <a:rPr sz="2450" spc="-215" dirty="0">
                <a:latin typeface="Verdana"/>
                <a:cs typeface="Verdana"/>
              </a:rPr>
              <a:t> </a:t>
            </a:r>
            <a:r>
              <a:rPr sz="2450" spc="55" dirty="0">
                <a:latin typeface="Verdana"/>
                <a:cs typeface="Verdana"/>
              </a:rPr>
              <a:t>d</a:t>
            </a:r>
            <a:r>
              <a:rPr sz="2450" spc="20" dirty="0">
                <a:latin typeface="Verdana"/>
                <a:cs typeface="Verdana"/>
              </a:rPr>
              <a:t>r</a:t>
            </a:r>
            <a:r>
              <a:rPr sz="2450" spc="-40" dirty="0">
                <a:latin typeface="Verdana"/>
                <a:cs typeface="Verdana"/>
              </a:rPr>
              <a:t>i</a:t>
            </a:r>
            <a:r>
              <a:rPr sz="2450" spc="-120" dirty="0">
                <a:latin typeface="Verdana"/>
                <a:cs typeface="Verdana"/>
              </a:rPr>
              <a:t>v</a:t>
            </a:r>
            <a:r>
              <a:rPr sz="2450" spc="35" dirty="0">
                <a:latin typeface="Verdana"/>
                <a:cs typeface="Verdana"/>
              </a:rPr>
              <a:t>e</a:t>
            </a:r>
            <a:r>
              <a:rPr sz="2450" spc="-215" dirty="0">
                <a:latin typeface="Verdana"/>
                <a:cs typeface="Verdana"/>
              </a:rPr>
              <a:t> </a:t>
            </a:r>
            <a:r>
              <a:rPr sz="2450" spc="25" dirty="0">
                <a:latin typeface="Verdana"/>
                <a:cs typeface="Verdana"/>
              </a:rPr>
              <a:t>sustainable  </a:t>
            </a:r>
            <a:r>
              <a:rPr sz="2450" spc="15" dirty="0">
                <a:latin typeface="Verdana"/>
                <a:cs typeface="Verdana"/>
              </a:rPr>
              <a:t>growth.</a:t>
            </a:r>
            <a:endParaRPr sz="2450" dirty="0">
              <a:latin typeface="Verdana"/>
              <a:cs typeface="Verdana"/>
            </a:endParaRPr>
          </a:p>
        </p:txBody>
      </p:sp>
      <p:sp>
        <p:nvSpPr>
          <p:cNvPr id="7" name="TextBox 6">
            <a:extLst>
              <a:ext uri="{FF2B5EF4-FFF2-40B4-BE49-F238E27FC236}">
                <a16:creationId xmlns:a16="http://schemas.microsoft.com/office/drawing/2014/main" id="{9FFE76B5-8634-F476-68B8-BE3702B9B00A}"/>
              </a:ext>
            </a:extLst>
          </p:cNvPr>
          <p:cNvSpPr txBox="1"/>
          <p:nvPr/>
        </p:nvSpPr>
        <p:spPr>
          <a:xfrm>
            <a:off x="44655" y="8943177"/>
            <a:ext cx="4457495" cy="707886"/>
          </a:xfrm>
          <a:prstGeom prst="rect">
            <a:avLst/>
          </a:prstGeom>
          <a:noFill/>
        </p:spPr>
        <p:txBody>
          <a:bodyPr wrap="square" rtlCol="0">
            <a:spAutoFit/>
          </a:bodyPr>
          <a:lstStyle/>
          <a:p>
            <a:r>
              <a:rPr lang="en-US" sz="4000" dirty="0"/>
              <a:t>By: Mohd Sofiyan</a:t>
            </a:r>
            <a:endParaRPr lang="en-GY" sz="4000" dirty="0"/>
          </a:p>
        </p:txBody>
      </p:sp>
      <p:pic>
        <p:nvPicPr>
          <p:cNvPr id="8" name="Picture 7" descr="A blue circle with white letters on it&#10;&#10;Description automatically generated">
            <a:hlinkClick r:id="rId4"/>
            <a:extLst>
              <a:ext uri="{FF2B5EF4-FFF2-40B4-BE49-F238E27FC236}">
                <a16:creationId xmlns:a16="http://schemas.microsoft.com/office/drawing/2014/main" id="{D6903D68-F6B6-F844-8270-30CEDB8680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486" y="8725620"/>
            <a:ext cx="1143000" cy="1143000"/>
          </a:xfrm>
          <a:prstGeom prst="rect">
            <a:avLst/>
          </a:prstGeom>
        </p:spPr>
      </p:pic>
      <p:pic>
        <p:nvPicPr>
          <p:cNvPr id="10" name="Picture 9" descr="A white circle with blue text">
            <a:extLst>
              <a:ext uri="{FF2B5EF4-FFF2-40B4-BE49-F238E27FC236}">
                <a16:creationId xmlns:a16="http://schemas.microsoft.com/office/drawing/2014/main" id="{F5282FB4-CC41-834E-1E3C-804BE2480F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844550" cy="844550"/>
          </a:xfrm>
          <a:prstGeom prst="rect">
            <a:avLst/>
          </a:prstGeom>
        </p:spPr>
      </p:pic>
      <p:sp>
        <p:nvSpPr>
          <p:cNvPr id="12" name="TextBox 11">
            <a:extLst>
              <a:ext uri="{FF2B5EF4-FFF2-40B4-BE49-F238E27FC236}">
                <a16:creationId xmlns:a16="http://schemas.microsoft.com/office/drawing/2014/main" id="{2957F8E9-004A-0DD4-0A20-E6D531DACC72}"/>
              </a:ext>
            </a:extLst>
          </p:cNvPr>
          <p:cNvSpPr txBox="1"/>
          <p:nvPr/>
        </p:nvSpPr>
        <p:spPr>
          <a:xfrm>
            <a:off x="844550" y="252998"/>
            <a:ext cx="4457495" cy="338554"/>
          </a:xfrm>
          <a:prstGeom prst="rect">
            <a:avLst/>
          </a:prstGeom>
          <a:noFill/>
        </p:spPr>
        <p:txBody>
          <a:bodyPr wrap="square" rtlCol="0">
            <a:spAutoFit/>
          </a:bodyPr>
          <a:lstStyle/>
          <a:p>
            <a:r>
              <a:rPr lang="en-US" sz="1600" dirty="0"/>
              <a:t>Codebasics Internship</a:t>
            </a:r>
            <a:endParaRPr lang="en-GY" sz="1600" dirty="0"/>
          </a:p>
        </p:txBody>
      </p:sp>
      <p:pic>
        <p:nvPicPr>
          <p:cNvPr id="15" name="Picture 14" descr="A logo with a black background&#10;&#10;Description automatically generated">
            <a:extLst>
              <a:ext uri="{FF2B5EF4-FFF2-40B4-BE49-F238E27FC236}">
                <a16:creationId xmlns:a16="http://schemas.microsoft.com/office/drawing/2014/main" id="{6BA9E22E-0DBE-6169-CF0C-0B86F20A31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00" y="844550"/>
            <a:ext cx="846000" cy="827877"/>
          </a:xfrm>
          <a:prstGeom prst="rect">
            <a:avLst/>
          </a:prstGeom>
        </p:spPr>
      </p:pic>
      <p:sp>
        <p:nvSpPr>
          <p:cNvPr id="18" name="TextBox 17">
            <a:extLst>
              <a:ext uri="{FF2B5EF4-FFF2-40B4-BE49-F238E27FC236}">
                <a16:creationId xmlns:a16="http://schemas.microsoft.com/office/drawing/2014/main" id="{99CE21F5-A2F1-3DB7-0B40-52E74A4881BE}"/>
              </a:ext>
            </a:extLst>
          </p:cNvPr>
          <p:cNvSpPr txBox="1"/>
          <p:nvPr/>
        </p:nvSpPr>
        <p:spPr>
          <a:xfrm>
            <a:off x="863600" y="1062107"/>
            <a:ext cx="4457495" cy="338554"/>
          </a:xfrm>
          <a:prstGeom prst="rect">
            <a:avLst/>
          </a:prstGeom>
          <a:noFill/>
        </p:spPr>
        <p:txBody>
          <a:bodyPr wrap="square" rtlCol="0">
            <a:spAutoFit/>
          </a:bodyPr>
          <a:lstStyle/>
          <a:p>
            <a:r>
              <a:rPr lang="en-US" sz="1600" dirty="0"/>
              <a:t>By: AtliQ Technologies</a:t>
            </a:r>
            <a:endParaRPr lang="en-GY" sz="1600" dirty="0"/>
          </a:p>
        </p:txBody>
      </p:sp>
    </p:spTree>
    <p:extLst>
      <p:ext uri="{BB962C8B-B14F-4D97-AF65-F5344CB8AC3E}">
        <p14:creationId xmlns:p14="http://schemas.microsoft.com/office/powerpoint/2010/main" val="202510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object 9"/>
          <p:cNvSpPr txBox="1">
            <a:spLocks noGrp="1"/>
          </p:cNvSpPr>
          <p:nvPr>
            <p:ph type="title"/>
          </p:nvPr>
        </p:nvSpPr>
        <p:spPr>
          <a:xfrm>
            <a:off x="1505158" y="2530868"/>
            <a:ext cx="7949991" cy="2305685"/>
          </a:xfrm>
          <a:prstGeom prst="rect">
            <a:avLst/>
          </a:prstGeom>
        </p:spPr>
        <p:txBody>
          <a:bodyPr vert="horz" wrap="square" lIns="0" tIns="13970" rIns="0" bIns="0" rtlCol="0">
            <a:spAutoFit/>
          </a:bodyPr>
          <a:lstStyle/>
          <a:p>
            <a:pPr marL="12700">
              <a:lnSpc>
                <a:spcPct val="100000"/>
              </a:lnSpc>
              <a:spcBef>
                <a:spcPts val="110"/>
              </a:spcBef>
            </a:pPr>
            <a:r>
              <a:rPr sz="14950" spc="-50" dirty="0">
                <a:solidFill>
                  <a:srgbClr val="FFFFFF"/>
                </a:solidFill>
              </a:rPr>
              <a:t>Thanks!</a:t>
            </a:r>
            <a:endParaRPr sz="14950" dirty="0"/>
          </a:p>
        </p:txBody>
      </p:sp>
      <p:sp>
        <p:nvSpPr>
          <p:cNvPr id="10" name="object 10"/>
          <p:cNvSpPr txBox="1"/>
          <p:nvPr/>
        </p:nvSpPr>
        <p:spPr>
          <a:xfrm>
            <a:off x="1505152" y="5084816"/>
            <a:ext cx="6578397" cy="2645276"/>
          </a:xfrm>
          <a:prstGeom prst="rect">
            <a:avLst/>
          </a:prstGeom>
        </p:spPr>
        <p:txBody>
          <a:bodyPr vert="horz" wrap="square" lIns="0" tIns="3810" rIns="0" bIns="0" rtlCol="0">
            <a:spAutoFit/>
          </a:bodyPr>
          <a:lstStyle/>
          <a:p>
            <a:pPr marL="12700" marR="5080">
              <a:lnSpc>
                <a:spcPct val="102299"/>
              </a:lnSpc>
              <a:spcBef>
                <a:spcPts val="30"/>
              </a:spcBef>
            </a:pPr>
            <a:r>
              <a:rPr sz="2800" spc="150" dirty="0">
                <a:latin typeface="Verdana"/>
                <a:cs typeface="Verdana"/>
              </a:rPr>
              <a:t>D</a:t>
            </a:r>
            <a:r>
              <a:rPr sz="2800" spc="55" dirty="0">
                <a:latin typeface="Verdana"/>
                <a:cs typeface="Verdana"/>
              </a:rPr>
              <a:t>o</a:t>
            </a:r>
            <a:r>
              <a:rPr sz="2800" spc="-250" dirty="0">
                <a:latin typeface="Verdana"/>
                <a:cs typeface="Verdana"/>
              </a:rPr>
              <a:t> </a:t>
            </a:r>
            <a:r>
              <a:rPr sz="2800" spc="-180" dirty="0">
                <a:latin typeface="Verdana"/>
                <a:cs typeface="Verdana"/>
              </a:rPr>
              <a:t>y</a:t>
            </a:r>
            <a:r>
              <a:rPr sz="2800" spc="50" dirty="0">
                <a:latin typeface="Verdana"/>
                <a:cs typeface="Verdana"/>
              </a:rPr>
              <a:t>o</a:t>
            </a:r>
            <a:r>
              <a:rPr sz="2800" spc="110" dirty="0">
                <a:latin typeface="Verdana"/>
                <a:cs typeface="Verdana"/>
              </a:rPr>
              <a:t>u</a:t>
            </a:r>
            <a:r>
              <a:rPr sz="2800" spc="-250" dirty="0">
                <a:latin typeface="Verdana"/>
                <a:cs typeface="Verdana"/>
              </a:rPr>
              <a:t> </a:t>
            </a:r>
            <a:r>
              <a:rPr sz="2800" spc="114" dirty="0">
                <a:latin typeface="Verdana"/>
                <a:cs typeface="Verdana"/>
              </a:rPr>
              <a:t>h</a:t>
            </a:r>
            <a:r>
              <a:rPr sz="2800" spc="-60" dirty="0">
                <a:latin typeface="Verdana"/>
                <a:cs typeface="Verdana"/>
              </a:rPr>
              <a:t>a</a:t>
            </a:r>
            <a:r>
              <a:rPr sz="2800" spc="-180" dirty="0">
                <a:latin typeface="Verdana"/>
                <a:cs typeface="Verdana"/>
              </a:rPr>
              <a:t>v</a:t>
            </a:r>
            <a:r>
              <a:rPr sz="2800" spc="25" dirty="0">
                <a:latin typeface="Verdana"/>
                <a:cs typeface="Verdana"/>
              </a:rPr>
              <a:t>e</a:t>
            </a:r>
            <a:r>
              <a:rPr sz="2800" spc="-250" dirty="0">
                <a:latin typeface="Verdana"/>
                <a:cs typeface="Verdana"/>
              </a:rPr>
              <a:t> </a:t>
            </a:r>
            <a:r>
              <a:rPr sz="2800" spc="-35" dirty="0">
                <a:latin typeface="Verdana"/>
                <a:cs typeface="Verdana"/>
              </a:rPr>
              <a:t>a</a:t>
            </a:r>
            <a:r>
              <a:rPr sz="2800" spc="90" dirty="0">
                <a:latin typeface="Verdana"/>
                <a:cs typeface="Verdana"/>
              </a:rPr>
              <a:t>n</a:t>
            </a:r>
            <a:r>
              <a:rPr sz="2800" spc="-135" dirty="0">
                <a:latin typeface="Verdana"/>
                <a:cs typeface="Verdana"/>
              </a:rPr>
              <a:t>y</a:t>
            </a:r>
            <a:r>
              <a:rPr sz="2800" spc="-250" dirty="0">
                <a:latin typeface="Verdana"/>
                <a:cs typeface="Verdana"/>
              </a:rPr>
              <a:t> </a:t>
            </a:r>
            <a:r>
              <a:rPr sz="2800" spc="145" dirty="0">
                <a:latin typeface="Verdana"/>
                <a:cs typeface="Verdana"/>
              </a:rPr>
              <a:t>q</a:t>
            </a:r>
            <a:r>
              <a:rPr sz="2800" spc="105" dirty="0">
                <a:latin typeface="Verdana"/>
                <a:cs typeface="Verdana"/>
              </a:rPr>
              <a:t>u</a:t>
            </a:r>
            <a:r>
              <a:rPr sz="2800" spc="20" dirty="0">
                <a:latin typeface="Verdana"/>
                <a:cs typeface="Verdana"/>
              </a:rPr>
              <a:t>e</a:t>
            </a:r>
            <a:r>
              <a:rPr sz="2800" spc="-95" dirty="0">
                <a:latin typeface="Verdana"/>
                <a:cs typeface="Verdana"/>
              </a:rPr>
              <a:t>s</a:t>
            </a:r>
            <a:r>
              <a:rPr sz="2800" spc="30" dirty="0">
                <a:latin typeface="Verdana"/>
                <a:cs typeface="Verdana"/>
              </a:rPr>
              <a:t>t</a:t>
            </a:r>
            <a:r>
              <a:rPr sz="2800" spc="-20" dirty="0">
                <a:latin typeface="Verdana"/>
                <a:cs typeface="Verdana"/>
              </a:rPr>
              <a:t>i</a:t>
            </a:r>
            <a:r>
              <a:rPr sz="2800" spc="50" dirty="0">
                <a:latin typeface="Verdana"/>
                <a:cs typeface="Verdana"/>
              </a:rPr>
              <a:t>o</a:t>
            </a:r>
            <a:r>
              <a:rPr sz="2800" spc="114" dirty="0">
                <a:latin typeface="Verdana"/>
                <a:cs typeface="Verdana"/>
              </a:rPr>
              <a:t>n</a:t>
            </a:r>
            <a:r>
              <a:rPr sz="2800" spc="-140" dirty="0">
                <a:latin typeface="Verdana"/>
                <a:cs typeface="Verdana"/>
              </a:rPr>
              <a:t>s</a:t>
            </a:r>
            <a:r>
              <a:rPr sz="2800" spc="45" dirty="0">
                <a:latin typeface="Verdana"/>
                <a:cs typeface="Verdana"/>
              </a:rPr>
              <a:t>?</a:t>
            </a:r>
            <a:endParaRPr lang="en-US" sz="2800" spc="45" dirty="0">
              <a:latin typeface="Verdana"/>
              <a:cs typeface="Verdana"/>
            </a:endParaRPr>
          </a:p>
          <a:p>
            <a:pPr marL="12700" marR="5080">
              <a:lnSpc>
                <a:spcPct val="102299"/>
              </a:lnSpc>
              <a:spcBef>
                <a:spcPts val="30"/>
              </a:spcBef>
            </a:pPr>
            <a:endParaRPr lang="en-US" sz="2800" spc="45" dirty="0">
              <a:latin typeface="Verdana"/>
              <a:cs typeface="Verdana"/>
              <a:hlinkClick r:id="rId3">
                <a:extLst>
                  <a:ext uri="{A12FA001-AC4F-418D-AE19-62706E023703}">
                    <ahyp:hlinkClr xmlns:ahyp="http://schemas.microsoft.com/office/drawing/2018/hyperlinkcolor" val="tx"/>
                  </a:ext>
                </a:extLst>
              </a:hlinkClick>
            </a:endParaRPr>
          </a:p>
          <a:p>
            <a:pPr marL="12700" marR="5080">
              <a:lnSpc>
                <a:spcPct val="102299"/>
              </a:lnSpc>
              <a:spcBef>
                <a:spcPts val="30"/>
              </a:spcBef>
            </a:pPr>
            <a:r>
              <a:rPr lang="en-US" sz="3200" spc="15" dirty="0">
                <a:latin typeface="Verdana"/>
                <a:cs typeface="Verdana"/>
                <a:hlinkClick r:id="rId3">
                  <a:extLst>
                    <a:ext uri="{A12FA001-AC4F-418D-AE19-62706E023703}">
                      <ahyp:hlinkClr xmlns:ahyp="http://schemas.microsoft.com/office/drawing/2018/hyperlinkcolor" val="tx"/>
                    </a:ext>
                  </a:extLst>
                </a:hlinkClick>
              </a:rPr>
              <a:t>sofiyan4us@gmail.com</a:t>
            </a:r>
            <a:endParaRPr lang="en-US" sz="3200" spc="15" dirty="0">
              <a:latin typeface="Verdana"/>
              <a:cs typeface="Verdana"/>
            </a:endParaRPr>
          </a:p>
          <a:p>
            <a:pPr marL="12700" marR="922655">
              <a:lnSpc>
                <a:spcPct val="102299"/>
              </a:lnSpc>
            </a:pPr>
            <a:r>
              <a:rPr lang="en-US" sz="2800" spc="155" dirty="0">
                <a:latin typeface="Verdana"/>
                <a:cs typeface="Verdana"/>
                <a:hlinkClick r:id="rId4">
                  <a:extLst>
                    <a:ext uri="{A12FA001-AC4F-418D-AE19-62706E023703}">
                      <ahyp:hlinkClr xmlns:ahyp="http://schemas.microsoft.com/office/drawing/2018/hyperlinkcolor" val="tx"/>
                    </a:ext>
                  </a:extLst>
                </a:hlinkClick>
              </a:rPr>
              <a:t>+91 8886768482</a:t>
            </a:r>
            <a:endParaRPr lang="en-US" sz="2800" spc="155" dirty="0">
              <a:latin typeface="Verdana"/>
              <a:cs typeface="Verdana"/>
              <a:hlinkClick r:id="rId5">
                <a:extLst>
                  <a:ext uri="{A12FA001-AC4F-418D-AE19-62706E023703}">
                    <ahyp:hlinkClr xmlns:ahyp="http://schemas.microsoft.com/office/drawing/2018/hyperlinkcolor" val="tx"/>
                  </a:ext>
                </a:extLst>
              </a:hlinkClick>
            </a:endParaRPr>
          </a:p>
          <a:p>
            <a:pPr marL="12700" marR="922655">
              <a:lnSpc>
                <a:spcPct val="102299"/>
              </a:lnSpc>
            </a:pPr>
            <a:r>
              <a:rPr lang="en-US" sz="2800" b="1" spc="155" dirty="0">
                <a:latin typeface="Verdana"/>
                <a:cs typeface="Verdana"/>
                <a:hlinkClick r:id="rId6">
                  <a:extLst>
                    <a:ext uri="{A12FA001-AC4F-418D-AE19-62706E023703}">
                      <ahyp:hlinkClr xmlns:ahyp="http://schemas.microsoft.com/office/drawing/2018/hyperlinkcolor" val="tx"/>
                    </a:ext>
                  </a:extLst>
                </a:hlinkClick>
              </a:rPr>
              <a:t>LinkedIn</a:t>
            </a:r>
            <a:endParaRPr lang="en-US" sz="2800" b="1" spc="155" dirty="0">
              <a:latin typeface="Verdana"/>
              <a:cs typeface="Verdana"/>
              <a:hlinkClick r:id="rId5">
                <a:extLst>
                  <a:ext uri="{A12FA001-AC4F-418D-AE19-62706E023703}">
                    <ahyp:hlinkClr xmlns:ahyp="http://schemas.microsoft.com/office/drawing/2018/hyperlinkcolor" val="tx"/>
                  </a:ext>
                </a:extLst>
              </a:hlinkClick>
            </a:endParaRPr>
          </a:p>
          <a:p>
            <a:pPr marL="12700" marR="922655">
              <a:lnSpc>
                <a:spcPct val="102299"/>
              </a:lnSpc>
            </a:pPr>
            <a:r>
              <a:rPr lang="en-US" sz="2800" b="1" spc="155" dirty="0">
                <a:latin typeface="Verdana"/>
                <a:cs typeface="Verdana"/>
                <a:hlinkClick r:id="rId7">
                  <a:extLst>
                    <a:ext uri="{A12FA001-AC4F-418D-AE19-62706E023703}">
                      <ahyp:hlinkClr xmlns:ahyp="http://schemas.microsoft.com/office/drawing/2018/hyperlinkcolor" val="tx"/>
                    </a:ext>
                  </a:extLst>
                </a:hlinkClick>
              </a:rPr>
              <a:t>Portfolio</a:t>
            </a:r>
            <a:endParaRPr sz="2800" b="1" dirty="0">
              <a:latin typeface="Verdana"/>
              <a:cs typeface="Verdana"/>
            </a:endParaRPr>
          </a:p>
        </p:txBody>
      </p:sp>
      <p:sp>
        <p:nvSpPr>
          <p:cNvPr id="11" name="object 2">
            <a:extLst>
              <a:ext uri="{FF2B5EF4-FFF2-40B4-BE49-F238E27FC236}">
                <a16:creationId xmlns:a16="http://schemas.microsoft.com/office/drawing/2014/main" id="{E5080D67-59DE-5D08-DEE0-30F8F765A16B}"/>
              </a:ext>
            </a:extLst>
          </p:cNvPr>
          <p:cNvSpPr txBox="1"/>
          <p:nvPr/>
        </p:nvSpPr>
        <p:spPr>
          <a:xfrm>
            <a:off x="6254750" y="5540997"/>
            <a:ext cx="8458200" cy="2795637"/>
          </a:xfrm>
          <a:prstGeom prst="rect">
            <a:avLst/>
          </a:prstGeom>
        </p:spPr>
        <p:txBody>
          <a:bodyPr vert="horz" wrap="square" lIns="0" tIns="12700" rIns="0" bIns="0" rtlCol="0">
            <a:spAutoFit/>
          </a:bodyPr>
          <a:lstStyle/>
          <a:p>
            <a:pPr marL="12700" marR="5080" indent="-635" algn="ctr">
              <a:lnSpc>
                <a:spcPct val="100299"/>
              </a:lnSpc>
              <a:spcBef>
                <a:spcPts val="100"/>
              </a:spcBef>
            </a:pPr>
            <a:r>
              <a:rPr sz="12000" b="1" spc="-155" dirty="0">
                <a:solidFill>
                  <a:schemeClr val="bg2">
                    <a:lumMod val="40000"/>
                    <a:lumOff val="60000"/>
                  </a:schemeClr>
                </a:solidFill>
                <a:latin typeface="Cambria"/>
                <a:cs typeface="Cambria"/>
              </a:rPr>
              <a:t>Wavecon</a:t>
            </a:r>
            <a:endParaRPr lang="en-US" sz="12000" b="1" spc="-155" dirty="0">
              <a:solidFill>
                <a:schemeClr val="bg2">
                  <a:lumMod val="40000"/>
                  <a:lumOff val="60000"/>
                </a:schemeClr>
              </a:solidFill>
              <a:latin typeface="Cambria"/>
              <a:cs typeface="Cambria"/>
            </a:endParaRPr>
          </a:p>
          <a:p>
            <a:pPr marL="12700" marR="5080" indent="-635" algn="ctr">
              <a:lnSpc>
                <a:spcPct val="100299"/>
              </a:lnSpc>
              <a:spcBef>
                <a:spcPts val="100"/>
              </a:spcBef>
            </a:pPr>
            <a:r>
              <a:rPr sz="6000" b="1" spc="665" dirty="0">
                <a:solidFill>
                  <a:schemeClr val="bg2">
                    <a:lumMod val="40000"/>
                    <a:lumOff val="60000"/>
                  </a:schemeClr>
                </a:solidFill>
                <a:latin typeface="Cambria"/>
                <a:cs typeface="Cambria"/>
              </a:rPr>
              <a:t>D</a:t>
            </a:r>
            <a:r>
              <a:rPr sz="6000" b="1" spc="-160" dirty="0">
                <a:solidFill>
                  <a:schemeClr val="bg2">
                    <a:lumMod val="40000"/>
                    <a:lumOff val="60000"/>
                  </a:schemeClr>
                </a:solidFill>
                <a:latin typeface="Cambria"/>
                <a:cs typeface="Cambria"/>
              </a:rPr>
              <a:t>a</a:t>
            </a:r>
            <a:r>
              <a:rPr sz="6000" b="1" spc="40" dirty="0">
                <a:solidFill>
                  <a:schemeClr val="bg2">
                    <a:lumMod val="40000"/>
                    <a:lumOff val="60000"/>
                  </a:schemeClr>
                </a:solidFill>
                <a:latin typeface="Cambria"/>
                <a:cs typeface="Cambria"/>
              </a:rPr>
              <a:t>s</a:t>
            </a:r>
            <a:r>
              <a:rPr sz="6000" b="1" spc="130" dirty="0">
                <a:solidFill>
                  <a:schemeClr val="bg2">
                    <a:lumMod val="40000"/>
                    <a:lumOff val="60000"/>
                  </a:schemeClr>
                </a:solidFill>
                <a:latin typeface="Cambria"/>
                <a:cs typeface="Cambria"/>
              </a:rPr>
              <a:t>h</a:t>
            </a:r>
            <a:r>
              <a:rPr sz="6000" b="1" spc="-40" dirty="0">
                <a:solidFill>
                  <a:schemeClr val="bg2">
                    <a:lumMod val="40000"/>
                    <a:lumOff val="60000"/>
                  </a:schemeClr>
                </a:solidFill>
                <a:latin typeface="Cambria"/>
                <a:cs typeface="Cambria"/>
              </a:rPr>
              <a:t>b</a:t>
            </a:r>
            <a:r>
              <a:rPr sz="6000" b="1" spc="-30" dirty="0">
                <a:solidFill>
                  <a:schemeClr val="bg2">
                    <a:lumMod val="40000"/>
                    <a:lumOff val="60000"/>
                  </a:schemeClr>
                </a:solidFill>
                <a:latin typeface="Cambria"/>
                <a:cs typeface="Cambria"/>
              </a:rPr>
              <a:t>o</a:t>
            </a:r>
            <a:r>
              <a:rPr sz="6000" b="1" spc="-160" dirty="0">
                <a:solidFill>
                  <a:schemeClr val="bg2">
                    <a:lumMod val="40000"/>
                    <a:lumOff val="60000"/>
                  </a:schemeClr>
                </a:solidFill>
                <a:latin typeface="Cambria"/>
                <a:cs typeface="Cambria"/>
              </a:rPr>
              <a:t>a</a:t>
            </a:r>
            <a:r>
              <a:rPr sz="6000" b="1" spc="-75" dirty="0">
                <a:solidFill>
                  <a:schemeClr val="bg2">
                    <a:lumMod val="40000"/>
                    <a:lumOff val="60000"/>
                  </a:schemeClr>
                </a:solidFill>
                <a:latin typeface="Cambria"/>
                <a:cs typeface="Cambria"/>
              </a:rPr>
              <a:t>r</a:t>
            </a:r>
            <a:r>
              <a:rPr sz="6000" b="1" spc="15" dirty="0">
                <a:solidFill>
                  <a:schemeClr val="bg2">
                    <a:lumMod val="40000"/>
                    <a:lumOff val="60000"/>
                  </a:schemeClr>
                </a:solidFill>
                <a:latin typeface="Cambria"/>
                <a:cs typeface="Cambria"/>
              </a:rPr>
              <a:t>d</a:t>
            </a:r>
            <a:r>
              <a:rPr lang="en-US" sz="6000" b="1" spc="15" dirty="0">
                <a:solidFill>
                  <a:schemeClr val="bg2">
                    <a:lumMod val="40000"/>
                    <a:lumOff val="60000"/>
                  </a:schemeClr>
                </a:solidFill>
                <a:latin typeface="Cambria"/>
                <a:cs typeface="Cambria"/>
              </a:rPr>
              <a:t> </a:t>
            </a:r>
            <a:r>
              <a:rPr sz="6000" b="1" spc="5" dirty="0">
                <a:solidFill>
                  <a:schemeClr val="bg2">
                    <a:lumMod val="40000"/>
                    <a:lumOff val="60000"/>
                  </a:schemeClr>
                </a:solidFill>
                <a:latin typeface="Cambria"/>
                <a:cs typeface="Cambria"/>
              </a:rPr>
              <a:t>Analysis</a:t>
            </a:r>
            <a:endParaRPr sz="6000" dirty="0">
              <a:solidFill>
                <a:schemeClr val="bg2">
                  <a:lumMod val="40000"/>
                  <a:lumOff val="60000"/>
                </a:schemeClr>
              </a:solidFill>
              <a:latin typeface="Cambria"/>
              <a:cs typeface="Cambria"/>
            </a:endParaRPr>
          </a:p>
        </p:txBody>
      </p:sp>
      <p:sp>
        <p:nvSpPr>
          <p:cNvPr id="12" name="TextBox 11">
            <a:extLst>
              <a:ext uri="{FF2B5EF4-FFF2-40B4-BE49-F238E27FC236}">
                <a16:creationId xmlns:a16="http://schemas.microsoft.com/office/drawing/2014/main" id="{1B51F71E-3844-7CDA-28DB-F8AF0FE55889}"/>
              </a:ext>
            </a:extLst>
          </p:cNvPr>
          <p:cNvSpPr txBox="1"/>
          <p:nvPr/>
        </p:nvSpPr>
        <p:spPr>
          <a:xfrm>
            <a:off x="44655" y="8943177"/>
            <a:ext cx="4457495" cy="707886"/>
          </a:xfrm>
          <a:prstGeom prst="rect">
            <a:avLst/>
          </a:prstGeom>
          <a:noFill/>
        </p:spPr>
        <p:txBody>
          <a:bodyPr wrap="square" rtlCol="0">
            <a:spAutoFit/>
          </a:bodyPr>
          <a:lstStyle/>
          <a:p>
            <a:r>
              <a:rPr lang="en-US" sz="4000" dirty="0"/>
              <a:t>By: Mohd Sofiyan</a:t>
            </a:r>
            <a:endParaRPr lang="en-GY" sz="4000" dirty="0"/>
          </a:p>
        </p:txBody>
      </p:sp>
      <p:pic>
        <p:nvPicPr>
          <p:cNvPr id="13" name="Picture 12" descr="A blue circle with white letters on it&#10;&#10;Description automatically generated">
            <a:hlinkClick r:id="rId6"/>
            <a:extLst>
              <a:ext uri="{FF2B5EF4-FFF2-40B4-BE49-F238E27FC236}">
                <a16:creationId xmlns:a16="http://schemas.microsoft.com/office/drawing/2014/main" id="{6A7F3B03-897D-25EA-87C6-060598A15C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89486" y="8725620"/>
            <a:ext cx="1143000" cy="1143000"/>
          </a:xfrm>
          <a:prstGeom prst="rect">
            <a:avLst/>
          </a:prstGeom>
        </p:spPr>
      </p:pic>
      <p:pic>
        <p:nvPicPr>
          <p:cNvPr id="14" name="Picture 13" descr="A white circle with blue text">
            <a:extLst>
              <a:ext uri="{FF2B5EF4-FFF2-40B4-BE49-F238E27FC236}">
                <a16:creationId xmlns:a16="http://schemas.microsoft.com/office/drawing/2014/main" id="{786CE0EA-8572-4ED6-77B1-07786DC397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844550" cy="844550"/>
          </a:xfrm>
          <a:prstGeom prst="rect">
            <a:avLst/>
          </a:prstGeom>
        </p:spPr>
      </p:pic>
      <p:sp>
        <p:nvSpPr>
          <p:cNvPr id="15" name="TextBox 14">
            <a:extLst>
              <a:ext uri="{FF2B5EF4-FFF2-40B4-BE49-F238E27FC236}">
                <a16:creationId xmlns:a16="http://schemas.microsoft.com/office/drawing/2014/main" id="{79B21317-FC4D-F99E-4D72-5351E678D953}"/>
              </a:ext>
            </a:extLst>
          </p:cNvPr>
          <p:cNvSpPr txBox="1"/>
          <p:nvPr/>
        </p:nvSpPr>
        <p:spPr>
          <a:xfrm>
            <a:off x="844550" y="252998"/>
            <a:ext cx="4457495" cy="338554"/>
          </a:xfrm>
          <a:prstGeom prst="rect">
            <a:avLst/>
          </a:prstGeom>
          <a:noFill/>
        </p:spPr>
        <p:txBody>
          <a:bodyPr wrap="square" rtlCol="0">
            <a:spAutoFit/>
          </a:bodyPr>
          <a:lstStyle/>
          <a:p>
            <a:r>
              <a:rPr lang="en-US" sz="1600" dirty="0"/>
              <a:t>Codebasics Internship</a:t>
            </a:r>
            <a:endParaRPr lang="en-GY" sz="1600" dirty="0"/>
          </a:p>
        </p:txBody>
      </p:sp>
      <p:pic>
        <p:nvPicPr>
          <p:cNvPr id="16" name="Picture 15" descr="A logo with a black background&#10;&#10;Description automatically generated">
            <a:extLst>
              <a:ext uri="{FF2B5EF4-FFF2-40B4-BE49-F238E27FC236}">
                <a16:creationId xmlns:a16="http://schemas.microsoft.com/office/drawing/2014/main" id="{F6C106F9-75A4-FBD2-D5D0-C43249F40F8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0" y="844550"/>
            <a:ext cx="846000" cy="827877"/>
          </a:xfrm>
          <a:prstGeom prst="rect">
            <a:avLst/>
          </a:prstGeom>
        </p:spPr>
      </p:pic>
      <p:sp>
        <p:nvSpPr>
          <p:cNvPr id="17" name="TextBox 16">
            <a:extLst>
              <a:ext uri="{FF2B5EF4-FFF2-40B4-BE49-F238E27FC236}">
                <a16:creationId xmlns:a16="http://schemas.microsoft.com/office/drawing/2014/main" id="{5D187E8B-28E6-6DC5-77E1-9D628912A9E7}"/>
              </a:ext>
            </a:extLst>
          </p:cNvPr>
          <p:cNvSpPr txBox="1"/>
          <p:nvPr/>
        </p:nvSpPr>
        <p:spPr>
          <a:xfrm>
            <a:off x="863600" y="1062107"/>
            <a:ext cx="4457495" cy="338554"/>
          </a:xfrm>
          <a:prstGeom prst="rect">
            <a:avLst/>
          </a:prstGeom>
          <a:noFill/>
        </p:spPr>
        <p:txBody>
          <a:bodyPr wrap="square" rtlCol="0">
            <a:spAutoFit/>
          </a:bodyPr>
          <a:lstStyle/>
          <a:p>
            <a:r>
              <a:rPr lang="en-US" sz="1600" dirty="0"/>
              <a:t>By: AtliQ Technologies</a:t>
            </a:r>
            <a:endParaRPr lang="en-GY"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45CC16AF-B1CE-F981-AF51-45847C349071}"/>
              </a:ext>
            </a:extLst>
          </p:cNvPr>
          <p:cNvSpPr txBox="1"/>
          <p:nvPr/>
        </p:nvSpPr>
        <p:spPr>
          <a:xfrm>
            <a:off x="9657234" y="4881881"/>
            <a:ext cx="8458200" cy="2795637"/>
          </a:xfrm>
          <a:prstGeom prst="rect">
            <a:avLst/>
          </a:prstGeom>
        </p:spPr>
        <p:txBody>
          <a:bodyPr vert="horz" wrap="square" lIns="0" tIns="12700" rIns="0" bIns="0" rtlCol="0">
            <a:spAutoFit/>
          </a:bodyPr>
          <a:lstStyle/>
          <a:p>
            <a:pPr marL="12700" marR="5080" indent="-635" algn="ctr">
              <a:lnSpc>
                <a:spcPct val="100299"/>
              </a:lnSpc>
              <a:spcBef>
                <a:spcPts val="100"/>
              </a:spcBef>
            </a:pPr>
            <a:r>
              <a:rPr sz="12000" b="1" spc="-155" dirty="0">
                <a:solidFill>
                  <a:schemeClr val="bg2">
                    <a:lumMod val="40000"/>
                    <a:lumOff val="60000"/>
                  </a:schemeClr>
                </a:solidFill>
                <a:latin typeface="Cambria"/>
                <a:cs typeface="Cambria"/>
              </a:rPr>
              <a:t>Wavecon</a:t>
            </a:r>
            <a:endParaRPr lang="en-US" sz="12000" b="1" spc="-155" dirty="0">
              <a:solidFill>
                <a:schemeClr val="bg2">
                  <a:lumMod val="40000"/>
                  <a:lumOff val="60000"/>
                </a:schemeClr>
              </a:solidFill>
              <a:latin typeface="Cambria"/>
              <a:cs typeface="Cambria"/>
            </a:endParaRPr>
          </a:p>
          <a:p>
            <a:pPr marL="12700" marR="5080" indent="-635" algn="ctr">
              <a:lnSpc>
                <a:spcPct val="100299"/>
              </a:lnSpc>
              <a:spcBef>
                <a:spcPts val="100"/>
              </a:spcBef>
            </a:pPr>
            <a:r>
              <a:rPr sz="6000" b="1" spc="665" dirty="0">
                <a:solidFill>
                  <a:schemeClr val="bg2">
                    <a:lumMod val="40000"/>
                    <a:lumOff val="60000"/>
                  </a:schemeClr>
                </a:solidFill>
                <a:latin typeface="Cambria"/>
                <a:cs typeface="Cambria"/>
              </a:rPr>
              <a:t>D</a:t>
            </a:r>
            <a:r>
              <a:rPr sz="6000" b="1" spc="-160" dirty="0">
                <a:solidFill>
                  <a:schemeClr val="bg2">
                    <a:lumMod val="40000"/>
                    <a:lumOff val="60000"/>
                  </a:schemeClr>
                </a:solidFill>
                <a:latin typeface="Cambria"/>
                <a:cs typeface="Cambria"/>
              </a:rPr>
              <a:t>a</a:t>
            </a:r>
            <a:r>
              <a:rPr sz="6000" b="1" spc="40" dirty="0">
                <a:solidFill>
                  <a:schemeClr val="bg2">
                    <a:lumMod val="40000"/>
                    <a:lumOff val="60000"/>
                  </a:schemeClr>
                </a:solidFill>
                <a:latin typeface="Cambria"/>
                <a:cs typeface="Cambria"/>
              </a:rPr>
              <a:t>s</a:t>
            </a:r>
            <a:r>
              <a:rPr sz="6000" b="1" spc="130" dirty="0">
                <a:solidFill>
                  <a:schemeClr val="bg2">
                    <a:lumMod val="40000"/>
                    <a:lumOff val="60000"/>
                  </a:schemeClr>
                </a:solidFill>
                <a:latin typeface="Cambria"/>
                <a:cs typeface="Cambria"/>
              </a:rPr>
              <a:t>h</a:t>
            </a:r>
            <a:r>
              <a:rPr sz="6000" b="1" spc="-40" dirty="0">
                <a:solidFill>
                  <a:schemeClr val="bg2">
                    <a:lumMod val="40000"/>
                    <a:lumOff val="60000"/>
                  </a:schemeClr>
                </a:solidFill>
                <a:latin typeface="Cambria"/>
                <a:cs typeface="Cambria"/>
              </a:rPr>
              <a:t>b</a:t>
            </a:r>
            <a:r>
              <a:rPr sz="6000" b="1" spc="-30" dirty="0">
                <a:solidFill>
                  <a:schemeClr val="bg2">
                    <a:lumMod val="40000"/>
                    <a:lumOff val="60000"/>
                  </a:schemeClr>
                </a:solidFill>
                <a:latin typeface="Cambria"/>
                <a:cs typeface="Cambria"/>
              </a:rPr>
              <a:t>o</a:t>
            </a:r>
            <a:r>
              <a:rPr sz="6000" b="1" spc="-160" dirty="0">
                <a:solidFill>
                  <a:schemeClr val="bg2">
                    <a:lumMod val="40000"/>
                    <a:lumOff val="60000"/>
                  </a:schemeClr>
                </a:solidFill>
                <a:latin typeface="Cambria"/>
                <a:cs typeface="Cambria"/>
              </a:rPr>
              <a:t>a</a:t>
            </a:r>
            <a:r>
              <a:rPr sz="6000" b="1" spc="-75" dirty="0">
                <a:solidFill>
                  <a:schemeClr val="bg2">
                    <a:lumMod val="40000"/>
                    <a:lumOff val="60000"/>
                  </a:schemeClr>
                </a:solidFill>
                <a:latin typeface="Cambria"/>
                <a:cs typeface="Cambria"/>
              </a:rPr>
              <a:t>r</a:t>
            </a:r>
            <a:r>
              <a:rPr sz="6000" b="1" spc="15" dirty="0">
                <a:solidFill>
                  <a:schemeClr val="bg2">
                    <a:lumMod val="40000"/>
                    <a:lumOff val="60000"/>
                  </a:schemeClr>
                </a:solidFill>
                <a:latin typeface="Cambria"/>
                <a:cs typeface="Cambria"/>
              </a:rPr>
              <a:t>d</a:t>
            </a:r>
            <a:r>
              <a:rPr lang="en-US" sz="6000" b="1" spc="15" dirty="0">
                <a:solidFill>
                  <a:schemeClr val="bg2">
                    <a:lumMod val="40000"/>
                    <a:lumOff val="60000"/>
                  </a:schemeClr>
                </a:solidFill>
                <a:latin typeface="Cambria"/>
                <a:cs typeface="Cambria"/>
              </a:rPr>
              <a:t> </a:t>
            </a:r>
            <a:r>
              <a:rPr sz="6000" b="1" spc="5" dirty="0">
                <a:solidFill>
                  <a:schemeClr val="bg2">
                    <a:lumMod val="40000"/>
                    <a:lumOff val="60000"/>
                  </a:schemeClr>
                </a:solidFill>
                <a:latin typeface="Cambria"/>
                <a:cs typeface="Cambria"/>
              </a:rPr>
              <a:t>Analysis</a:t>
            </a:r>
            <a:endParaRPr sz="6000" dirty="0">
              <a:solidFill>
                <a:schemeClr val="bg2">
                  <a:lumMod val="40000"/>
                  <a:lumOff val="60000"/>
                </a:schemeClr>
              </a:solidFill>
              <a:latin typeface="Cambria"/>
              <a:cs typeface="Cambria"/>
            </a:endParaRPr>
          </a:p>
        </p:txBody>
      </p:sp>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0" y="10286997"/>
                  </a:moveTo>
                  <a:lnTo>
                    <a:pt x="9143999" y="10286997"/>
                  </a:lnTo>
                  <a:lnTo>
                    <a:pt x="9143999" y="0"/>
                  </a:lnTo>
                  <a:lnTo>
                    <a:pt x="0" y="0"/>
                  </a:lnTo>
                  <a:lnTo>
                    <a:pt x="0" y="10286997"/>
                  </a:lnTo>
                  <a:close/>
                </a:path>
              </a:pathLst>
            </a:custGeom>
            <a:solidFill>
              <a:srgbClr val="000000"/>
            </a:solidFill>
          </p:spPr>
          <p:txBody>
            <a:bodyPr wrap="square" lIns="0" tIns="0" rIns="0" bIns="0" rtlCol="0"/>
            <a:lstStyle/>
            <a:p>
              <a:endParaRPr/>
            </a:p>
          </p:txBody>
        </p:sp>
        <p:pic>
          <p:nvPicPr>
            <p:cNvPr id="4" name="object 4"/>
            <p:cNvPicPr/>
            <p:nvPr/>
          </p:nvPicPr>
          <p:blipFill>
            <a:blip r:embed="rId4"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0815857" y="355983"/>
            <a:ext cx="6140955" cy="936154"/>
          </a:xfrm>
          <a:prstGeom prst="rect">
            <a:avLst/>
          </a:prstGeom>
        </p:spPr>
        <p:txBody>
          <a:bodyPr vert="horz" wrap="square" lIns="0" tIns="12700" rIns="0" bIns="0" rtlCol="0">
            <a:spAutoFit/>
          </a:bodyPr>
          <a:lstStyle/>
          <a:p>
            <a:pPr marL="12700">
              <a:lnSpc>
                <a:spcPct val="100000"/>
              </a:lnSpc>
              <a:spcBef>
                <a:spcPts val="100"/>
              </a:spcBef>
            </a:pPr>
            <a:r>
              <a:rPr lang="en-US" sz="6000" spc="40" dirty="0"/>
              <a:t>Int</a:t>
            </a:r>
            <a:r>
              <a:rPr lang="en-US" sz="6000" spc="-40" dirty="0"/>
              <a:t>r</a:t>
            </a:r>
            <a:r>
              <a:rPr lang="en-US" sz="6000" spc="15" dirty="0"/>
              <a:t>oduction</a:t>
            </a:r>
            <a:endParaRPr sz="6000" dirty="0"/>
          </a:p>
        </p:txBody>
      </p:sp>
      <p:sp>
        <p:nvSpPr>
          <p:cNvPr id="8" name="object 8"/>
          <p:cNvSpPr txBox="1"/>
          <p:nvPr/>
        </p:nvSpPr>
        <p:spPr>
          <a:xfrm>
            <a:off x="9463559" y="2074777"/>
            <a:ext cx="8845550" cy="6150145"/>
          </a:xfrm>
          <a:prstGeom prst="rect">
            <a:avLst/>
          </a:prstGeom>
          <a:solidFill>
            <a:schemeClr val="accent1">
              <a:alpha val="23000"/>
            </a:schemeClr>
          </a:solidFill>
          <a:ln>
            <a:noFill/>
          </a:ln>
        </p:spPr>
        <p:txBody>
          <a:bodyPr vert="horz" wrap="square" lIns="0" tIns="10160" rIns="0" bIns="0" rtlCol="0">
            <a:spAutoFit/>
          </a:bodyPr>
          <a:lstStyle/>
          <a:p>
            <a:pPr marL="12700" marR="5080">
              <a:lnSpc>
                <a:spcPct val="101499"/>
              </a:lnSpc>
              <a:spcBef>
                <a:spcPts val="80"/>
              </a:spcBef>
            </a:pPr>
            <a:r>
              <a:rPr lang="en-US" sz="2450" spc="185" dirty="0">
                <a:latin typeface="Verdana"/>
                <a:cs typeface="Verdana"/>
              </a:rPr>
              <a:t>Welcome to Wavecon, a leading player in the telecommunications industry known for its stellar service.</a:t>
            </a:r>
          </a:p>
          <a:p>
            <a:pPr marL="12700" marR="5080">
              <a:lnSpc>
                <a:spcPct val="101499"/>
              </a:lnSpc>
              <a:spcBef>
                <a:spcPts val="80"/>
              </a:spcBef>
            </a:pPr>
            <a:endParaRPr lang="en-US" sz="2450" spc="185" dirty="0">
              <a:latin typeface="Verdana"/>
              <a:cs typeface="Verdana"/>
            </a:endParaRPr>
          </a:p>
          <a:p>
            <a:pPr marL="12700" marR="5080">
              <a:lnSpc>
                <a:spcPct val="101499"/>
              </a:lnSpc>
              <a:spcBef>
                <a:spcPts val="80"/>
              </a:spcBef>
            </a:pPr>
            <a:r>
              <a:rPr lang="en-US" sz="2450" spc="185" dirty="0">
                <a:latin typeface="Verdana"/>
                <a:cs typeface="Verdana"/>
              </a:rPr>
              <a:t>We're thrilled to announce the launch of our highly anticipated 5G service, marking a significant milestone in our product lineup.</a:t>
            </a:r>
          </a:p>
          <a:p>
            <a:pPr marL="12700" marR="5080">
              <a:lnSpc>
                <a:spcPct val="101499"/>
              </a:lnSpc>
              <a:spcBef>
                <a:spcPts val="80"/>
              </a:spcBef>
            </a:pPr>
            <a:endParaRPr lang="en-US" sz="2450" spc="185" dirty="0">
              <a:latin typeface="Verdana"/>
              <a:cs typeface="Verdana"/>
            </a:endParaRPr>
          </a:p>
          <a:p>
            <a:pPr marL="12700" marR="5080">
              <a:lnSpc>
                <a:spcPct val="101499"/>
              </a:lnSpc>
              <a:spcBef>
                <a:spcPts val="80"/>
              </a:spcBef>
            </a:pPr>
            <a:r>
              <a:rPr lang="en-US" sz="2450" spc="185" dirty="0">
                <a:latin typeface="Verdana"/>
                <a:cs typeface="Verdana"/>
              </a:rPr>
              <a:t>As we delve into this exciting chapter, we're keen to swiftly evaluate the success of the 5G rollout, with a focus on metrics like customer acquisition and service speed.</a:t>
            </a:r>
          </a:p>
          <a:p>
            <a:pPr marL="12700" marR="5080">
              <a:lnSpc>
                <a:spcPct val="101499"/>
              </a:lnSpc>
              <a:spcBef>
                <a:spcPts val="80"/>
              </a:spcBef>
            </a:pPr>
            <a:endParaRPr lang="en-US" sz="2450" spc="185" dirty="0">
              <a:latin typeface="Verdana"/>
              <a:cs typeface="Verdana"/>
            </a:endParaRPr>
          </a:p>
          <a:p>
            <a:pPr marL="12700" marR="5080">
              <a:lnSpc>
                <a:spcPct val="101499"/>
              </a:lnSpc>
              <a:spcBef>
                <a:spcPts val="80"/>
              </a:spcBef>
            </a:pPr>
            <a:r>
              <a:rPr lang="en-US" sz="2450" spc="185" dirty="0">
                <a:latin typeface="Verdana"/>
                <a:cs typeface="Verdana"/>
              </a:rPr>
              <a:t>Additionally, we're eager to track the performance of our different 5G plans since their introduction.</a:t>
            </a:r>
            <a:endParaRPr lang="en-US" sz="2450" dirty="0">
              <a:latin typeface="Verdana"/>
              <a:cs typeface="Verdana"/>
            </a:endParaRPr>
          </a:p>
        </p:txBody>
      </p:sp>
      <p:sp>
        <p:nvSpPr>
          <p:cNvPr id="11" name="TextBox 10">
            <a:extLst>
              <a:ext uri="{FF2B5EF4-FFF2-40B4-BE49-F238E27FC236}">
                <a16:creationId xmlns:a16="http://schemas.microsoft.com/office/drawing/2014/main" id="{8315C6EF-D10A-3A69-15A9-F2DE2F53BA11}"/>
              </a:ext>
            </a:extLst>
          </p:cNvPr>
          <p:cNvSpPr txBox="1"/>
          <p:nvPr/>
        </p:nvSpPr>
        <p:spPr>
          <a:xfrm>
            <a:off x="227835" y="9365956"/>
            <a:ext cx="4457495" cy="707886"/>
          </a:xfrm>
          <a:prstGeom prst="rect">
            <a:avLst/>
          </a:prstGeom>
          <a:noFill/>
        </p:spPr>
        <p:txBody>
          <a:bodyPr wrap="square" rtlCol="0">
            <a:spAutoFit/>
          </a:bodyPr>
          <a:lstStyle/>
          <a:p>
            <a:r>
              <a:rPr lang="en-US" sz="4000" dirty="0"/>
              <a:t>By: Mohd Sofiyan</a:t>
            </a:r>
            <a:endParaRPr lang="en-GY" sz="4000" dirty="0"/>
          </a:p>
        </p:txBody>
      </p:sp>
      <p:pic>
        <p:nvPicPr>
          <p:cNvPr id="12" name="Picture 11" descr="A blue circle with white letters on it&#10;&#10;Description automatically generated">
            <a:hlinkClick r:id="rId5"/>
            <a:extLst>
              <a:ext uri="{FF2B5EF4-FFF2-40B4-BE49-F238E27FC236}">
                <a16:creationId xmlns:a16="http://schemas.microsoft.com/office/drawing/2014/main" id="{B6AC63FC-3A46-110B-E476-C24D384AFE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2666" y="9148399"/>
            <a:ext cx="1143000" cy="1143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7A280CC9-366C-0CEC-B275-D75DA6BF66FF}"/>
              </a:ext>
            </a:extLst>
          </p:cNvPr>
          <p:cNvSpPr txBox="1"/>
          <p:nvPr/>
        </p:nvSpPr>
        <p:spPr>
          <a:xfrm>
            <a:off x="6254671" y="3632134"/>
            <a:ext cx="8458200" cy="2795637"/>
          </a:xfrm>
          <a:prstGeom prst="rect">
            <a:avLst/>
          </a:prstGeom>
        </p:spPr>
        <p:txBody>
          <a:bodyPr vert="horz" wrap="square" lIns="0" tIns="12700" rIns="0" bIns="0" rtlCol="0">
            <a:spAutoFit/>
          </a:bodyPr>
          <a:lstStyle/>
          <a:p>
            <a:pPr marL="12700" marR="5080" indent="-635" algn="ctr">
              <a:lnSpc>
                <a:spcPct val="100299"/>
              </a:lnSpc>
              <a:spcBef>
                <a:spcPts val="100"/>
              </a:spcBef>
            </a:pPr>
            <a:r>
              <a:rPr sz="12000" b="1" spc="-155" dirty="0">
                <a:solidFill>
                  <a:schemeClr val="bg2">
                    <a:lumMod val="40000"/>
                    <a:lumOff val="60000"/>
                  </a:schemeClr>
                </a:solidFill>
                <a:latin typeface="Cambria"/>
                <a:cs typeface="Cambria"/>
              </a:rPr>
              <a:t>Wavecon</a:t>
            </a:r>
            <a:endParaRPr lang="en-US" sz="12000" b="1" spc="-155" dirty="0">
              <a:solidFill>
                <a:schemeClr val="bg2">
                  <a:lumMod val="40000"/>
                  <a:lumOff val="60000"/>
                </a:schemeClr>
              </a:solidFill>
              <a:latin typeface="Cambria"/>
              <a:cs typeface="Cambria"/>
            </a:endParaRPr>
          </a:p>
          <a:p>
            <a:pPr marL="12700" marR="5080" indent="-635" algn="ctr">
              <a:lnSpc>
                <a:spcPct val="100299"/>
              </a:lnSpc>
              <a:spcBef>
                <a:spcPts val="100"/>
              </a:spcBef>
            </a:pPr>
            <a:r>
              <a:rPr sz="6000" b="1" spc="665" dirty="0">
                <a:solidFill>
                  <a:schemeClr val="bg2">
                    <a:lumMod val="40000"/>
                    <a:lumOff val="60000"/>
                  </a:schemeClr>
                </a:solidFill>
                <a:latin typeface="Cambria"/>
                <a:cs typeface="Cambria"/>
              </a:rPr>
              <a:t>D</a:t>
            </a:r>
            <a:r>
              <a:rPr sz="6000" b="1" spc="-160" dirty="0">
                <a:solidFill>
                  <a:schemeClr val="bg2">
                    <a:lumMod val="40000"/>
                    <a:lumOff val="60000"/>
                  </a:schemeClr>
                </a:solidFill>
                <a:latin typeface="Cambria"/>
                <a:cs typeface="Cambria"/>
              </a:rPr>
              <a:t>a</a:t>
            </a:r>
            <a:r>
              <a:rPr sz="6000" b="1" spc="40" dirty="0">
                <a:solidFill>
                  <a:schemeClr val="bg2">
                    <a:lumMod val="40000"/>
                    <a:lumOff val="60000"/>
                  </a:schemeClr>
                </a:solidFill>
                <a:latin typeface="Cambria"/>
                <a:cs typeface="Cambria"/>
              </a:rPr>
              <a:t>s</a:t>
            </a:r>
            <a:r>
              <a:rPr sz="6000" b="1" spc="130" dirty="0">
                <a:solidFill>
                  <a:schemeClr val="bg2">
                    <a:lumMod val="40000"/>
                    <a:lumOff val="60000"/>
                  </a:schemeClr>
                </a:solidFill>
                <a:latin typeface="Cambria"/>
                <a:cs typeface="Cambria"/>
              </a:rPr>
              <a:t>h</a:t>
            </a:r>
            <a:r>
              <a:rPr sz="6000" b="1" spc="-40" dirty="0">
                <a:solidFill>
                  <a:schemeClr val="bg2">
                    <a:lumMod val="40000"/>
                    <a:lumOff val="60000"/>
                  </a:schemeClr>
                </a:solidFill>
                <a:latin typeface="Cambria"/>
                <a:cs typeface="Cambria"/>
              </a:rPr>
              <a:t>b</a:t>
            </a:r>
            <a:r>
              <a:rPr sz="6000" b="1" spc="-30" dirty="0">
                <a:solidFill>
                  <a:schemeClr val="bg2">
                    <a:lumMod val="40000"/>
                    <a:lumOff val="60000"/>
                  </a:schemeClr>
                </a:solidFill>
                <a:latin typeface="Cambria"/>
                <a:cs typeface="Cambria"/>
              </a:rPr>
              <a:t>o</a:t>
            </a:r>
            <a:r>
              <a:rPr sz="6000" b="1" spc="-160" dirty="0">
                <a:solidFill>
                  <a:schemeClr val="bg2">
                    <a:lumMod val="40000"/>
                    <a:lumOff val="60000"/>
                  </a:schemeClr>
                </a:solidFill>
                <a:latin typeface="Cambria"/>
                <a:cs typeface="Cambria"/>
              </a:rPr>
              <a:t>a</a:t>
            </a:r>
            <a:r>
              <a:rPr sz="6000" b="1" spc="-75" dirty="0">
                <a:solidFill>
                  <a:schemeClr val="bg2">
                    <a:lumMod val="40000"/>
                    <a:lumOff val="60000"/>
                  </a:schemeClr>
                </a:solidFill>
                <a:latin typeface="Cambria"/>
                <a:cs typeface="Cambria"/>
              </a:rPr>
              <a:t>r</a:t>
            </a:r>
            <a:r>
              <a:rPr sz="6000" b="1" spc="15" dirty="0">
                <a:solidFill>
                  <a:schemeClr val="bg2">
                    <a:lumMod val="40000"/>
                    <a:lumOff val="60000"/>
                  </a:schemeClr>
                </a:solidFill>
                <a:latin typeface="Cambria"/>
                <a:cs typeface="Cambria"/>
              </a:rPr>
              <a:t>d</a:t>
            </a:r>
            <a:r>
              <a:rPr lang="en-US" sz="6000" b="1" spc="15" dirty="0">
                <a:solidFill>
                  <a:schemeClr val="bg2">
                    <a:lumMod val="40000"/>
                    <a:lumOff val="60000"/>
                  </a:schemeClr>
                </a:solidFill>
                <a:latin typeface="Cambria"/>
                <a:cs typeface="Cambria"/>
              </a:rPr>
              <a:t> </a:t>
            </a:r>
            <a:r>
              <a:rPr sz="6000" b="1" spc="5" dirty="0">
                <a:solidFill>
                  <a:schemeClr val="bg2">
                    <a:lumMod val="40000"/>
                    <a:lumOff val="60000"/>
                  </a:schemeClr>
                </a:solidFill>
                <a:latin typeface="Cambria"/>
                <a:cs typeface="Cambria"/>
              </a:rPr>
              <a:t>Analysis</a:t>
            </a:r>
            <a:endParaRPr sz="6000" dirty="0">
              <a:solidFill>
                <a:schemeClr val="bg2">
                  <a:lumMod val="40000"/>
                  <a:lumOff val="60000"/>
                </a:schemeClr>
              </a:solidFill>
              <a:latin typeface="Cambria"/>
              <a:cs typeface="Cambria"/>
            </a:endParaRPr>
          </a:p>
        </p:txBody>
      </p:sp>
      <p:sp>
        <p:nvSpPr>
          <p:cNvPr id="32" name="Diagonal Stripe 31">
            <a:extLst>
              <a:ext uri="{FF2B5EF4-FFF2-40B4-BE49-F238E27FC236}">
                <a16:creationId xmlns:a16="http://schemas.microsoft.com/office/drawing/2014/main" id="{8637DD0D-C756-9AD4-A5CC-02F2141027A5}"/>
              </a:ext>
            </a:extLst>
          </p:cNvPr>
          <p:cNvSpPr/>
          <p:nvPr/>
        </p:nvSpPr>
        <p:spPr>
          <a:xfrm>
            <a:off x="-5939" y="0"/>
            <a:ext cx="6946489" cy="3092450"/>
          </a:xfrm>
          <a:prstGeom prst="diagStrip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Y">
              <a:solidFill>
                <a:schemeClr val="tx1"/>
              </a:solidFill>
            </a:endParaRPr>
          </a:p>
        </p:txBody>
      </p:sp>
      <p:sp>
        <p:nvSpPr>
          <p:cNvPr id="2" name="object 2"/>
          <p:cNvSpPr txBox="1">
            <a:spLocks noGrp="1"/>
          </p:cNvSpPr>
          <p:nvPr>
            <p:ph type="title"/>
          </p:nvPr>
        </p:nvSpPr>
        <p:spPr>
          <a:xfrm rot="20176526">
            <a:off x="-1661739" y="878107"/>
            <a:ext cx="8470490" cy="1124026"/>
          </a:xfrm>
          <a:prstGeom prst="rect">
            <a:avLst/>
          </a:prstGeom>
        </p:spPr>
        <p:txBody>
          <a:bodyPr vert="horz" wrap="square" lIns="0" tIns="15875" rIns="0" bIns="0" rtlCol="0">
            <a:spAutoFit/>
          </a:bodyPr>
          <a:lstStyle/>
          <a:p>
            <a:pPr marR="5080" algn="ctr">
              <a:lnSpc>
                <a:spcPct val="100000"/>
              </a:lnSpc>
              <a:spcBef>
                <a:spcPts val="125"/>
              </a:spcBef>
            </a:pPr>
            <a:r>
              <a:rPr lang="en-US" sz="7200" spc="-35" dirty="0">
                <a:latin typeface="Aparajita" panose="020B0502040204020203" pitchFamily="18" charset="0"/>
                <a:cs typeface="Aparajita" panose="020B0502040204020203" pitchFamily="18" charset="0"/>
              </a:rPr>
              <a:t>Objectives</a:t>
            </a:r>
            <a:endParaRPr sz="7200" dirty="0">
              <a:latin typeface="Aparajita" panose="020B0502040204020203" pitchFamily="18" charset="0"/>
              <a:cs typeface="Aparajita" panose="020B0502040204020203" pitchFamily="18" charset="0"/>
            </a:endParaRPr>
          </a:p>
        </p:txBody>
      </p:sp>
      <p:sp>
        <p:nvSpPr>
          <p:cNvPr id="25" name="object 2">
            <a:extLst>
              <a:ext uri="{FF2B5EF4-FFF2-40B4-BE49-F238E27FC236}">
                <a16:creationId xmlns:a16="http://schemas.microsoft.com/office/drawing/2014/main" id="{3A30C581-EA89-C9FB-076E-B61F8943F731}"/>
              </a:ext>
            </a:extLst>
          </p:cNvPr>
          <p:cNvSpPr txBox="1">
            <a:spLocks/>
          </p:cNvSpPr>
          <p:nvPr/>
        </p:nvSpPr>
        <p:spPr>
          <a:xfrm>
            <a:off x="1758950" y="7735552"/>
            <a:ext cx="2755491" cy="1124026"/>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lgn="ctr">
              <a:spcBef>
                <a:spcPts val="125"/>
              </a:spcBef>
            </a:pPr>
            <a:r>
              <a:rPr lang="en-US" sz="3600" dirty="0">
                <a:latin typeface="Aparajita" panose="020B0502040204020203" pitchFamily="18" charset="0"/>
                <a:cs typeface="Aparajita" panose="020B0502040204020203" pitchFamily="18" charset="0"/>
              </a:rPr>
              <a:t>Kpi Performance</a:t>
            </a:r>
          </a:p>
        </p:txBody>
      </p:sp>
      <p:sp>
        <p:nvSpPr>
          <p:cNvPr id="27" name="Speech Bubble: Rectangle with Corners Rounded 26">
            <a:extLst>
              <a:ext uri="{FF2B5EF4-FFF2-40B4-BE49-F238E27FC236}">
                <a16:creationId xmlns:a16="http://schemas.microsoft.com/office/drawing/2014/main" id="{56AF5A70-E6C1-98CD-4707-84EE23822A69}"/>
              </a:ext>
            </a:extLst>
          </p:cNvPr>
          <p:cNvSpPr/>
          <p:nvPr/>
        </p:nvSpPr>
        <p:spPr>
          <a:xfrm>
            <a:off x="1149350" y="4270089"/>
            <a:ext cx="6324600" cy="30480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28" name="object 2">
            <a:extLst>
              <a:ext uri="{FF2B5EF4-FFF2-40B4-BE49-F238E27FC236}">
                <a16:creationId xmlns:a16="http://schemas.microsoft.com/office/drawing/2014/main" id="{23DB6885-1C35-539A-3514-4B105B7A6313}"/>
              </a:ext>
            </a:extLst>
          </p:cNvPr>
          <p:cNvSpPr txBox="1">
            <a:spLocks/>
          </p:cNvSpPr>
          <p:nvPr/>
        </p:nvSpPr>
        <p:spPr>
          <a:xfrm>
            <a:off x="9074151" y="3846214"/>
            <a:ext cx="2755491" cy="1136850"/>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lgn="ctr">
              <a:spcBef>
                <a:spcPts val="125"/>
              </a:spcBef>
            </a:pPr>
            <a:r>
              <a:rPr lang="en-US" sz="3600" dirty="0">
                <a:latin typeface="Aparajita" panose="020B0502040204020203" pitchFamily="18" charset="0"/>
                <a:cs typeface="Aparajita" panose="020B0502040204020203" pitchFamily="18" charset="0"/>
              </a:rPr>
              <a:t>Market</a:t>
            </a:r>
          </a:p>
          <a:p>
            <a:pPr marR="5080" algn="ctr">
              <a:spcBef>
                <a:spcPts val="125"/>
              </a:spcBef>
            </a:pPr>
            <a:r>
              <a:rPr lang="en-US" sz="3600" dirty="0">
                <a:latin typeface="Aparajita" panose="020B0502040204020203" pitchFamily="18" charset="0"/>
                <a:cs typeface="Aparajita" panose="020B0502040204020203" pitchFamily="18" charset="0"/>
              </a:rPr>
              <a:t>Insights</a:t>
            </a:r>
          </a:p>
        </p:txBody>
      </p:sp>
      <p:sp>
        <p:nvSpPr>
          <p:cNvPr id="29" name="Speech Bubble: Rectangle with Corners Rounded 28">
            <a:extLst>
              <a:ext uri="{FF2B5EF4-FFF2-40B4-BE49-F238E27FC236}">
                <a16:creationId xmlns:a16="http://schemas.microsoft.com/office/drawing/2014/main" id="{F273393D-01AC-1EF7-E8C4-8C35B2C71A8C}"/>
              </a:ext>
            </a:extLst>
          </p:cNvPr>
          <p:cNvSpPr/>
          <p:nvPr/>
        </p:nvSpPr>
        <p:spPr>
          <a:xfrm>
            <a:off x="8464551" y="387163"/>
            <a:ext cx="6324600" cy="30480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dirty="0"/>
          </a:p>
        </p:txBody>
      </p:sp>
      <p:sp>
        <p:nvSpPr>
          <p:cNvPr id="30" name="object 2">
            <a:extLst>
              <a:ext uri="{FF2B5EF4-FFF2-40B4-BE49-F238E27FC236}">
                <a16:creationId xmlns:a16="http://schemas.microsoft.com/office/drawing/2014/main" id="{5AD8D732-D798-B289-7518-AF02C9E67CD6}"/>
              </a:ext>
            </a:extLst>
          </p:cNvPr>
          <p:cNvSpPr txBox="1">
            <a:spLocks/>
          </p:cNvSpPr>
          <p:nvPr/>
        </p:nvSpPr>
        <p:spPr>
          <a:xfrm>
            <a:off x="12362962" y="8879054"/>
            <a:ext cx="2755491" cy="1136850"/>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lgn="ctr">
              <a:spcBef>
                <a:spcPts val="125"/>
              </a:spcBef>
            </a:pPr>
            <a:r>
              <a:rPr lang="en-US" sz="3600" dirty="0">
                <a:latin typeface="Aparajita" panose="020B0502040204020203" pitchFamily="18" charset="0"/>
                <a:cs typeface="Aparajita" panose="020B0502040204020203" pitchFamily="18" charset="0"/>
              </a:rPr>
              <a:t>Subscription</a:t>
            </a:r>
          </a:p>
          <a:p>
            <a:pPr marR="5080" algn="ctr">
              <a:spcBef>
                <a:spcPts val="125"/>
              </a:spcBef>
            </a:pPr>
            <a:r>
              <a:rPr lang="en-US" sz="3600" dirty="0">
                <a:latin typeface="Aparajita" panose="020B0502040204020203" pitchFamily="18" charset="0"/>
                <a:cs typeface="Aparajita" panose="020B0502040204020203" pitchFamily="18" charset="0"/>
              </a:rPr>
              <a:t>Plan insights</a:t>
            </a:r>
          </a:p>
        </p:txBody>
      </p:sp>
      <p:sp>
        <p:nvSpPr>
          <p:cNvPr id="31" name="Speech Bubble: Rectangle with Corners Rounded 30">
            <a:extLst>
              <a:ext uri="{FF2B5EF4-FFF2-40B4-BE49-F238E27FC236}">
                <a16:creationId xmlns:a16="http://schemas.microsoft.com/office/drawing/2014/main" id="{D9393A84-DF0D-B40D-33E2-FF776F450770}"/>
              </a:ext>
            </a:extLst>
          </p:cNvPr>
          <p:cNvSpPr/>
          <p:nvPr/>
        </p:nvSpPr>
        <p:spPr>
          <a:xfrm>
            <a:off x="11753362" y="5420003"/>
            <a:ext cx="6324600" cy="30480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35" name="object 2">
            <a:extLst>
              <a:ext uri="{FF2B5EF4-FFF2-40B4-BE49-F238E27FC236}">
                <a16:creationId xmlns:a16="http://schemas.microsoft.com/office/drawing/2014/main" id="{8936FFD7-2E2B-5A71-012D-676756727BF9}"/>
              </a:ext>
            </a:extLst>
          </p:cNvPr>
          <p:cNvSpPr txBox="1">
            <a:spLocks/>
          </p:cNvSpPr>
          <p:nvPr/>
        </p:nvSpPr>
        <p:spPr>
          <a:xfrm>
            <a:off x="1704340" y="4784441"/>
            <a:ext cx="2035809" cy="508473"/>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3200" dirty="0">
                <a:latin typeface="Aparajita" panose="020B0502040204020203" pitchFamily="18" charset="0"/>
                <a:cs typeface="Aparajita" panose="020B0502040204020203" pitchFamily="18" charset="0"/>
              </a:rPr>
              <a:t>1. </a:t>
            </a:r>
            <a:r>
              <a:rPr lang="en-US" sz="3200" dirty="0">
                <a:latin typeface="Aparajita" panose="02020603050405020304" pitchFamily="18" charset="0"/>
                <a:cs typeface="Aparajita" panose="02020603050405020304" pitchFamily="18" charset="0"/>
              </a:rPr>
              <a:t>Revenue</a:t>
            </a:r>
          </a:p>
        </p:txBody>
      </p:sp>
      <p:sp>
        <p:nvSpPr>
          <p:cNvPr id="36" name="object 2">
            <a:extLst>
              <a:ext uri="{FF2B5EF4-FFF2-40B4-BE49-F238E27FC236}">
                <a16:creationId xmlns:a16="http://schemas.microsoft.com/office/drawing/2014/main" id="{AF3F7070-3D7B-481D-8934-98ECD6560BF0}"/>
              </a:ext>
            </a:extLst>
          </p:cNvPr>
          <p:cNvSpPr txBox="1">
            <a:spLocks/>
          </p:cNvSpPr>
          <p:nvPr/>
        </p:nvSpPr>
        <p:spPr>
          <a:xfrm>
            <a:off x="4641143" y="4784441"/>
            <a:ext cx="2035809" cy="508473"/>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3200" dirty="0">
                <a:latin typeface="Aparajita" panose="020B0502040204020203" pitchFamily="18" charset="0"/>
                <a:cs typeface="Aparajita" panose="020B0502040204020203" pitchFamily="18" charset="0"/>
              </a:rPr>
              <a:t>2. Arpu</a:t>
            </a:r>
          </a:p>
        </p:txBody>
      </p:sp>
      <p:sp>
        <p:nvSpPr>
          <p:cNvPr id="37" name="object 2">
            <a:extLst>
              <a:ext uri="{FF2B5EF4-FFF2-40B4-BE49-F238E27FC236}">
                <a16:creationId xmlns:a16="http://schemas.microsoft.com/office/drawing/2014/main" id="{17DDF6A9-17D2-BF99-3AFE-3E82AE3FA17D}"/>
              </a:ext>
            </a:extLst>
          </p:cNvPr>
          <p:cNvSpPr txBox="1">
            <a:spLocks/>
          </p:cNvSpPr>
          <p:nvPr/>
        </p:nvSpPr>
        <p:spPr>
          <a:xfrm>
            <a:off x="1704340" y="5962080"/>
            <a:ext cx="2035809" cy="508473"/>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3200" dirty="0">
                <a:latin typeface="Aparajita" panose="020B0502040204020203" pitchFamily="18" charset="0"/>
                <a:cs typeface="Aparajita" panose="020B0502040204020203" pitchFamily="18" charset="0"/>
              </a:rPr>
              <a:t>3. TAU</a:t>
            </a:r>
          </a:p>
        </p:txBody>
      </p:sp>
      <p:sp>
        <p:nvSpPr>
          <p:cNvPr id="38" name="object 2">
            <a:extLst>
              <a:ext uri="{FF2B5EF4-FFF2-40B4-BE49-F238E27FC236}">
                <a16:creationId xmlns:a16="http://schemas.microsoft.com/office/drawing/2014/main" id="{81E4FBF1-02CE-7BA4-64A5-F042DA6530C5}"/>
              </a:ext>
            </a:extLst>
          </p:cNvPr>
          <p:cNvSpPr txBox="1">
            <a:spLocks/>
          </p:cNvSpPr>
          <p:nvPr/>
        </p:nvSpPr>
        <p:spPr>
          <a:xfrm>
            <a:off x="4656588" y="5962079"/>
            <a:ext cx="2035809" cy="508473"/>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3200" dirty="0">
                <a:latin typeface="Aparajita" panose="020B0502040204020203" pitchFamily="18" charset="0"/>
                <a:cs typeface="Aparajita" panose="020B0502040204020203" pitchFamily="18" charset="0"/>
              </a:rPr>
              <a:t>4. TU</a:t>
            </a:r>
            <a:r>
              <a:rPr lang="en-US" sz="2000" dirty="0">
                <a:latin typeface="Aparajita" panose="020B0502040204020203" pitchFamily="18" charset="0"/>
                <a:cs typeface="Aparajita" panose="020B0502040204020203" pitchFamily="18" charset="0"/>
              </a:rPr>
              <a:t>s</a:t>
            </a:r>
            <a:r>
              <a:rPr lang="en-US" sz="3200" dirty="0">
                <a:latin typeface="Aparajita" panose="020B0502040204020203" pitchFamily="18" charset="0"/>
                <a:cs typeface="Aparajita" panose="020B0502040204020203" pitchFamily="18" charset="0"/>
              </a:rPr>
              <a:t>U</a:t>
            </a:r>
          </a:p>
        </p:txBody>
      </p:sp>
      <p:sp>
        <p:nvSpPr>
          <p:cNvPr id="39" name="object 2">
            <a:extLst>
              <a:ext uri="{FF2B5EF4-FFF2-40B4-BE49-F238E27FC236}">
                <a16:creationId xmlns:a16="http://schemas.microsoft.com/office/drawing/2014/main" id="{E17589CA-355E-9C30-0941-9E77391E3DC3}"/>
              </a:ext>
            </a:extLst>
          </p:cNvPr>
          <p:cNvSpPr txBox="1">
            <a:spLocks/>
          </p:cNvSpPr>
          <p:nvPr/>
        </p:nvSpPr>
        <p:spPr>
          <a:xfrm>
            <a:off x="9150350" y="742713"/>
            <a:ext cx="5257800" cy="508473"/>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3200" dirty="0">
                <a:latin typeface="Aparajita" panose="020B0502040204020203" pitchFamily="18" charset="0"/>
                <a:cs typeface="Aparajita" panose="020B0502040204020203" pitchFamily="18" charset="0"/>
              </a:rPr>
              <a:t>1. Top performance cities</a:t>
            </a:r>
          </a:p>
        </p:txBody>
      </p:sp>
      <p:sp>
        <p:nvSpPr>
          <p:cNvPr id="40" name="object 2">
            <a:extLst>
              <a:ext uri="{FF2B5EF4-FFF2-40B4-BE49-F238E27FC236}">
                <a16:creationId xmlns:a16="http://schemas.microsoft.com/office/drawing/2014/main" id="{8F71557D-9B61-2BEE-840E-52CEA938D76D}"/>
              </a:ext>
            </a:extLst>
          </p:cNvPr>
          <p:cNvSpPr txBox="1">
            <a:spLocks/>
          </p:cNvSpPr>
          <p:nvPr/>
        </p:nvSpPr>
        <p:spPr>
          <a:xfrm>
            <a:off x="9124462" y="1606736"/>
            <a:ext cx="5638801" cy="508473"/>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3200" dirty="0">
                <a:latin typeface="Aparajita" panose="020B0502040204020203" pitchFamily="18" charset="0"/>
                <a:cs typeface="Aparajita" panose="020B0502040204020203" pitchFamily="18" charset="0"/>
              </a:rPr>
              <a:t>2. bottom performance cities</a:t>
            </a:r>
          </a:p>
        </p:txBody>
      </p:sp>
      <p:sp>
        <p:nvSpPr>
          <p:cNvPr id="41" name="object 2">
            <a:extLst>
              <a:ext uri="{FF2B5EF4-FFF2-40B4-BE49-F238E27FC236}">
                <a16:creationId xmlns:a16="http://schemas.microsoft.com/office/drawing/2014/main" id="{77737472-CC5B-F5C7-CDAD-4D7554954E1B}"/>
              </a:ext>
            </a:extLst>
          </p:cNvPr>
          <p:cNvSpPr txBox="1">
            <a:spLocks/>
          </p:cNvSpPr>
          <p:nvPr/>
        </p:nvSpPr>
        <p:spPr>
          <a:xfrm>
            <a:off x="9124462" y="2473218"/>
            <a:ext cx="5257800" cy="508473"/>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3200" dirty="0">
                <a:latin typeface="Aparajita" panose="020B0502040204020203" pitchFamily="18" charset="0"/>
                <a:cs typeface="Aparajita" panose="020B0502040204020203" pitchFamily="18" charset="0"/>
              </a:rPr>
              <a:t>3. Market share</a:t>
            </a:r>
          </a:p>
        </p:txBody>
      </p:sp>
      <p:sp>
        <p:nvSpPr>
          <p:cNvPr id="42" name="object 2">
            <a:extLst>
              <a:ext uri="{FF2B5EF4-FFF2-40B4-BE49-F238E27FC236}">
                <a16:creationId xmlns:a16="http://schemas.microsoft.com/office/drawing/2014/main" id="{CD35677B-CBC2-D641-5209-24CE3D675A9D}"/>
              </a:ext>
            </a:extLst>
          </p:cNvPr>
          <p:cNvSpPr txBox="1">
            <a:spLocks/>
          </p:cNvSpPr>
          <p:nvPr/>
        </p:nvSpPr>
        <p:spPr>
          <a:xfrm>
            <a:off x="12362962" y="5609423"/>
            <a:ext cx="5257800" cy="877804"/>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14350" marR="5080" indent="-514350">
              <a:spcBef>
                <a:spcPts val="125"/>
              </a:spcBef>
              <a:buAutoNum type="arabicPeriod"/>
            </a:pPr>
            <a:r>
              <a:rPr lang="en-US" sz="2800" dirty="0">
                <a:latin typeface="Aparajita" panose="020B0502040204020203" pitchFamily="18" charset="0"/>
                <a:cs typeface="Aparajita" panose="020B0502040204020203" pitchFamily="18" charset="0"/>
              </a:rPr>
              <a:t>Top performing plan after 5g.</a:t>
            </a:r>
          </a:p>
        </p:txBody>
      </p:sp>
      <p:sp>
        <p:nvSpPr>
          <p:cNvPr id="43" name="object 2">
            <a:extLst>
              <a:ext uri="{FF2B5EF4-FFF2-40B4-BE49-F238E27FC236}">
                <a16:creationId xmlns:a16="http://schemas.microsoft.com/office/drawing/2014/main" id="{E6EE58F8-FA73-931F-1889-D5E739774E24}"/>
              </a:ext>
            </a:extLst>
          </p:cNvPr>
          <p:cNvSpPr txBox="1">
            <a:spLocks/>
          </p:cNvSpPr>
          <p:nvPr/>
        </p:nvSpPr>
        <p:spPr>
          <a:xfrm>
            <a:off x="12376932" y="6676647"/>
            <a:ext cx="5257800" cy="508473"/>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3200" dirty="0">
                <a:latin typeface="Aparajita" panose="020B0502040204020203" pitchFamily="18" charset="0"/>
                <a:cs typeface="Aparajita" panose="020B0502040204020203" pitchFamily="18" charset="0"/>
              </a:rPr>
              <a:t>2. Top performing cities</a:t>
            </a:r>
          </a:p>
        </p:txBody>
      </p:sp>
      <p:sp>
        <p:nvSpPr>
          <p:cNvPr id="44" name="object 2">
            <a:extLst>
              <a:ext uri="{FF2B5EF4-FFF2-40B4-BE49-F238E27FC236}">
                <a16:creationId xmlns:a16="http://schemas.microsoft.com/office/drawing/2014/main" id="{634BB285-112F-727E-A4AA-825C12588C58}"/>
              </a:ext>
            </a:extLst>
          </p:cNvPr>
          <p:cNvSpPr txBox="1">
            <a:spLocks/>
          </p:cNvSpPr>
          <p:nvPr/>
        </p:nvSpPr>
        <p:spPr>
          <a:xfrm>
            <a:off x="12376932" y="7374540"/>
            <a:ext cx="5257800" cy="508473"/>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3200" dirty="0">
                <a:latin typeface="Aparajita" panose="020B0502040204020203" pitchFamily="18" charset="0"/>
                <a:cs typeface="Aparajita" panose="020B0502040204020203" pitchFamily="18" charset="0"/>
              </a:rPr>
              <a:t>3. Least performing plans</a:t>
            </a:r>
          </a:p>
        </p:txBody>
      </p:sp>
      <p:sp>
        <p:nvSpPr>
          <p:cNvPr id="45" name="object 2">
            <a:extLst>
              <a:ext uri="{FF2B5EF4-FFF2-40B4-BE49-F238E27FC236}">
                <a16:creationId xmlns:a16="http://schemas.microsoft.com/office/drawing/2014/main" id="{825EB01D-3BE4-249E-D957-DDA3B41776B3}"/>
              </a:ext>
            </a:extLst>
          </p:cNvPr>
          <p:cNvSpPr txBox="1">
            <a:spLocks/>
          </p:cNvSpPr>
          <p:nvPr/>
        </p:nvSpPr>
        <p:spPr>
          <a:xfrm>
            <a:off x="4641142" y="5145075"/>
            <a:ext cx="2604208" cy="293029"/>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1800" dirty="0">
                <a:latin typeface="Aparajita" panose="020B0502040204020203" pitchFamily="18" charset="0"/>
                <a:cs typeface="Aparajita" panose="020B0502040204020203" pitchFamily="18" charset="0"/>
              </a:rPr>
              <a:t>Average revenue / user</a:t>
            </a:r>
          </a:p>
        </p:txBody>
      </p:sp>
      <p:sp>
        <p:nvSpPr>
          <p:cNvPr id="46" name="object 2">
            <a:extLst>
              <a:ext uri="{FF2B5EF4-FFF2-40B4-BE49-F238E27FC236}">
                <a16:creationId xmlns:a16="http://schemas.microsoft.com/office/drawing/2014/main" id="{12AB8604-087E-DF8D-4EAF-9C9B493E5BF4}"/>
              </a:ext>
            </a:extLst>
          </p:cNvPr>
          <p:cNvSpPr txBox="1">
            <a:spLocks/>
          </p:cNvSpPr>
          <p:nvPr/>
        </p:nvSpPr>
        <p:spPr>
          <a:xfrm>
            <a:off x="1707442" y="6383618"/>
            <a:ext cx="1880308" cy="293029"/>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1800" dirty="0">
                <a:latin typeface="Aparajita" panose="020B0502040204020203" pitchFamily="18" charset="0"/>
                <a:cs typeface="Aparajita" panose="020B0502040204020203" pitchFamily="18" charset="0"/>
              </a:rPr>
              <a:t>Total active user</a:t>
            </a:r>
          </a:p>
        </p:txBody>
      </p:sp>
      <p:sp>
        <p:nvSpPr>
          <p:cNvPr id="47" name="object 2">
            <a:extLst>
              <a:ext uri="{FF2B5EF4-FFF2-40B4-BE49-F238E27FC236}">
                <a16:creationId xmlns:a16="http://schemas.microsoft.com/office/drawing/2014/main" id="{5554140F-DE86-C6AC-E906-DD62CCAE92ED}"/>
              </a:ext>
            </a:extLst>
          </p:cNvPr>
          <p:cNvSpPr txBox="1">
            <a:spLocks/>
          </p:cNvSpPr>
          <p:nvPr/>
        </p:nvSpPr>
        <p:spPr>
          <a:xfrm>
            <a:off x="4656588" y="6340712"/>
            <a:ext cx="2604208" cy="293029"/>
          </a:xfrm>
          <a:prstGeom prst="rect">
            <a:avLst/>
          </a:prstGeom>
          <a:effectLst/>
        </p:spPr>
        <p:txBody>
          <a:bodyPr vert="horz" wrap="square" lIns="0" tIns="15875" rIns="0" bIns="0" rtlCol="0" anchor="ctr">
            <a:spAutoFit/>
          </a:bodyPr>
          <a:lst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R="5080">
              <a:spcBef>
                <a:spcPts val="125"/>
              </a:spcBef>
            </a:pPr>
            <a:r>
              <a:rPr lang="en-US" sz="1800" dirty="0">
                <a:latin typeface="Aparajita" panose="020B0502040204020203" pitchFamily="18" charset="0"/>
                <a:cs typeface="Aparajita" panose="020B0502040204020203" pitchFamily="18" charset="0"/>
              </a:rPr>
              <a:t>Total unsubscribe user</a:t>
            </a:r>
          </a:p>
        </p:txBody>
      </p:sp>
      <p:sp>
        <p:nvSpPr>
          <p:cNvPr id="49" name="TextBox 48">
            <a:extLst>
              <a:ext uri="{FF2B5EF4-FFF2-40B4-BE49-F238E27FC236}">
                <a16:creationId xmlns:a16="http://schemas.microsoft.com/office/drawing/2014/main" id="{FCC4E5B5-E8CF-4C9E-8DFF-25BFB6A05E14}"/>
              </a:ext>
            </a:extLst>
          </p:cNvPr>
          <p:cNvSpPr txBox="1"/>
          <p:nvPr/>
        </p:nvSpPr>
        <p:spPr>
          <a:xfrm>
            <a:off x="-5939" y="9388712"/>
            <a:ext cx="4457495" cy="707886"/>
          </a:xfrm>
          <a:prstGeom prst="rect">
            <a:avLst/>
          </a:prstGeom>
          <a:noFill/>
        </p:spPr>
        <p:txBody>
          <a:bodyPr wrap="square" rtlCol="0">
            <a:spAutoFit/>
          </a:bodyPr>
          <a:lstStyle/>
          <a:p>
            <a:r>
              <a:rPr lang="en-US" sz="4000" dirty="0"/>
              <a:t>By: Mohd Sofiyan</a:t>
            </a:r>
            <a:endParaRPr lang="en-GY" sz="4000" dirty="0"/>
          </a:p>
        </p:txBody>
      </p:sp>
      <p:pic>
        <p:nvPicPr>
          <p:cNvPr id="50" name="Picture 49" descr="A blue circle with white letters on it&#10;&#10;Description automatically generated">
            <a:hlinkClick r:id="rId4"/>
            <a:extLst>
              <a:ext uri="{FF2B5EF4-FFF2-40B4-BE49-F238E27FC236}">
                <a16:creationId xmlns:a16="http://schemas.microsoft.com/office/drawing/2014/main" id="{5DB70D9F-6E76-AB10-9E3E-D80990F6D8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8892" y="9171155"/>
            <a:ext cx="1143000" cy="1143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5" name="Speech Bubble: Rectangle with Corners Rounded 14">
            <a:extLst>
              <a:ext uri="{FF2B5EF4-FFF2-40B4-BE49-F238E27FC236}">
                <a16:creationId xmlns:a16="http://schemas.microsoft.com/office/drawing/2014/main" id="{81EC8148-5F6E-9379-763F-8DD1D5CCD5FC}"/>
              </a:ext>
            </a:extLst>
          </p:cNvPr>
          <p:cNvSpPr/>
          <p:nvPr/>
        </p:nvSpPr>
        <p:spPr>
          <a:xfrm rot="5400000">
            <a:off x="11116675" y="-1467911"/>
            <a:ext cx="2795636" cy="7749717"/>
          </a:xfrm>
          <a:prstGeom prst="wedgeRoundRectCallout">
            <a:avLst>
              <a:gd name="adj1" fmla="val 7787"/>
              <a:gd name="adj2" fmla="val 6132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5" name="object 5"/>
          <p:cNvSpPr txBox="1">
            <a:spLocks noGrp="1"/>
          </p:cNvSpPr>
          <p:nvPr>
            <p:ph type="title"/>
          </p:nvPr>
        </p:nvSpPr>
        <p:spPr>
          <a:xfrm>
            <a:off x="0" y="73404"/>
            <a:ext cx="18300700" cy="795859"/>
          </a:xfrm>
          <a:prstGeom prst="rect">
            <a:avLst/>
          </a:prstGeom>
        </p:spPr>
        <p:txBody>
          <a:bodyPr vert="horz" wrap="square" lIns="0" tIns="12065" rIns="0" bIns="0" rtlCol="0">
            <a:spAutoFit/>
          </a:bodyPr>
          <a:lstStyle/>
          <a:p>
            <a:pPr marL="12700" marR="5080" algn="ctr">
              <a:lnSpc>
                <a:spcPct val="100600"/>
              </a:lnSpc>
              <a:spcBef>
                <a:spcPts val="95"/>
              </a:spcBef>
            </a:pPr>
            <a:r>
              <a:rPr lang="en-US" sz="5400" spc="30" dirty="0"/>
              <a:t>Market</a:t>
            </a:r>
            <a:endParaRPr sz="5400" spc="5" dirty="0"/>
          </a:p>
        </p:txBody>
      </p:sp>
      <p:sp>
        <p:nvSpPr>
          <p:cNvPr id="7" name="object 7"/>
          <p:cNvSpPr txBox="1"/>
          <p:nvPr/>
        </p:nvSpPr>
        <p:spPr>
          <a:xfrm>
            <a:off x="9406082" y="1279483"/>
            <a:ext cx="6497854" cy="2480359"/>
          </a:xfrm>
          <a:prstGeom prst="rect">
            <a:avLst/>
          </a:prstGeom>
        </p:spPr>
        <p:txBody>
          <a:bodyPr vert="horz" wrap="square" lIns="0" tIns="17145" rIns="0" bIns="0" rtlCol="0">
            <a:spAutoFit/>
          </a:bodyPr>
          <a:lstStyle/>
          <a:p>
            <a:pPr marL="12700" marR="5080">
              <a:lnSpc>
                <a:spcPct val="115999"/>
              </a:lnSpc>
              <a:spcBef>
                <a:spcPts val="135"/>
              </a:spcBef>
            </a:pPr>
            <a:r>
              <a:rPr lang="en-US" sz="2000" dirty="0">
                <a:latin typeface="Verdana"/>
                <a:cs typeface="Verdana"/>
              </a:rPr>
              <a:t>As we can see the revenue has decreased but not significantly and the city is like Mumbai, Delhi, and Kolkata they are showing progress interesting fact if we see the cities like Lucknow, Patna, and Raipur which all growing cities we can see the revenue has increased soon in those cities after 5G</a:t>
            </a:r>
            <a:endParaRPr sz="2000" dirty="0">
              <a:latin typeface="Verdana"/>
              <a:cs typeface="Verdana"/>
            </a:endParaRPr>
          </a:p>
        </p:txBody>
      </p:sp>
      <p:sp>
        <p:nvSpPr>
          <p:cNvPr id="9" name="TextBox 8">
            <a:extLst>
              <a:ext uri="{FF2B5EF4-FFF2-40B4-BE49-F238E27FC236}">
                <a16:creationId xmlns:a16="http://schemas.microsoft.com/office/drawing/2014/main" id="{A0E5779D-D0E2-6474-12B0-D2BBBA550490}"/>
              </a:ext>
            </a:extLst>
          </p:cNvPr>
          <p:cNvSpPr txBox="1"/>
          <p:nvPr/>
        </p:nvSpPr>
        <p:spPr>
          <a:xfrm>
            <a:off x="3718034" y="2196496"/>
            <a:ext cx="4343400" cy="646331"/>
          </a:xfrm>
          <a:prstGeom prst="rect">
            <a:avLst/>
          </a:prstGeom>
          <a:noFill/>
        </p:spPr>
        <p:txBody>
          <a:bodyPr wrap="square">
            <a:spAutoFit/>
          </a:bodyPr>
          <a:lstStyle/>
          <a:p>
            <a:r>
              <a:rPr lang="en-US" sz="3600" dirty="0">
                <a:solidFill>
                  <a:schemeClr val="bg1"/>
                </a:solidFill>
              </a:rPr>
              <a:t>Revenue By Cities</a:t>
            </a:r>
            <a:endParaRPr lang="en-GY" sz="3600" dirty="0">
              <a:solidFill>
                <a:schemeClr val="bg1"/>
              </a:solidFill>
            </a:endParaRPr>
          </a:p>
        </p:txBody>
      </p:sp>
      <p:sp>
        <p:nvSpPr>
          <p:cNvPr id="10" name="TextBox 9">
            <a:extLst>
              <a:ext uri="{FF2B5EF4-FFF2-40B4-BE49-F238E27FC236}">
                <a16:creationId xmlns:a16="http://schemas.microsoft.com/office/drawing/2014/main" id="{A0E97C23-78C1-CD5C-8B51-CD73980CBE42}"/>
              </a:ext>
            </a:extLst>
          </p:cNvPr>
          <p:cNvSpPr txBox="1"/>
          <p:nvPr/>
        </p:nvSpPr>
        <p:spPr>
          <a:xfrm>
            <a:off x="9836150" y="4826684"/>
            <a:ext cx="4343400" cy="646331"/>
          </a:xfrm>
          <a:prstGeom prst="rect">
            <a:avLst/>
          </a:prstGeom>
          <a:noFill/>
        </p:spPr>
        <p:txBody>
          <a:bodyPr wrap="square">
            <a:spAutoFit/>
          </a:bodyPr>
          <a:lstStyle/>
          <a:p>
            <a:r>
              <a:rPr lang="en-US" sz="3600" dirty="0">
                <a:solidFill>
                  <a:schemeClr val="bg1"/>
                </a:solidFill>
              </a:rPr>
              <a:t>Tech Cities</a:t>
            </a:r>
            <a:endParaRPr lang="en-GY" sz="3600" dirty="0">
              <a:solidFill>
                <a:schemeClr val="bg1"/>
              </a:solidFill>
            </a:endParaRPr>
          </a:p>
        </p:txBody>
      </p:sp>
      <p:sp>
        <p:nvSpPr>
          <p:cNvPr id="11" name="object 7">
            <a:extLst>
              <a:ext uri="{FF2B5EF4-FFF2-40B4-BE49-F238E27FC236}">
                <a16:creationId xmlns:a16="http://schemas.microsoft.com/office/drawing/2014/main" id="{CF293A51-115B-6328-F35D-4C8255E9A55F}"/>
              </a:ext>
            </a:extLst>
          </p:cNvPr>
          <p:cNvSpPr txBox="1"/>
          <p:nvPr/>
        </p:nvSpPr>
        <p:spPr>
          <a:xfrm>
            <a:off x="2444750" y="4520617"/>
            <a:ext cx="6497854" cy="1409297"/>
          </a:xfrm>
          <a:prstGeom prst="rect">
            <a:avLst/>
          </a:prstGeom>
        </p:spPr>
        <p:txBody>
          <a:bodyPr vert="horz" wrap="square" lIns="0" tIns="17145" rIns="0" bIns="0" rtlCol="0">
            <a:spAutoFit/>
          </a:bodyPr>
          <a:lstStyle/>
          <a:p>
            <a:pPr marL="12700" marR="5080">
              <a:lnSpc>
                <a:spcPct val="115999"/>
              </a:lnSpc>
              <a:spcBef>
                <a:spcPts val="135"/>
              </a:spcBef>
            </a:pPr>
            <a:r>
              <a:rPr lang="en-US" sz="2000" dirty="0">
                <a:latin typeface="Verdana"/>
                <a:cs typeface="Verdana"/>
              </a:rPr>
              <a:t>and the cities which are the tech cities like Pune, Mumbai, and Bangalore they have also shown a prominent growth in their avenue so there the impact after the 5 launch is positive.</a:t>
            </a:r>
            <a:endParaRPr sz="2000" dirty="0">
              <a:latin typeface="Verdana"/>
              <a:cs typeface="Verdana"/>
            </a:endParaRPr>
          </a:p>
        </p:txBody>
      </p:sp>
      <p:sp>
        <p:nvSpPr>
          <p:cNvPr id="12" name="TextBox 11">
            <a:extLst>
              <a:ext uri="{FF2B5EF4-FFF2-40B4-BE49-F238E27FC236}">
                <a16:creationId xmlns:a16="http://schemas.microsoft.com/office/drawing/2014/main" id="{8F95E23F-083A-13DE-AE79-3EC86FA2BAB5}"/>
              </a:ext>
            </a:extLst>
          </p:cNvPr>
          <p:cNvSpPr txBox="1"/>
          <p:nvPr/>
        </p:nvSpPr>
        <p:spPr>
          <a:xfrm>
            <a:off x="3739624" y="7944316"/>
            <a:ext cx="4343400" cy="646331"/>
          </a:xfrm>
          <a:prstGeom prst="rect">
            <a:avLst/>
          </a:prstGeom>
          <a:noFill/>
        </p:spPr>
        <p:txBody>
          <a:bodyPr wrap="square">
            <a:spAutoFit/>
          </a:bodyPr>
          <a:lstStyle/>
          <a:p>
            <a:r>
              <a:rPr lang="en-US" sz="3600" dirty="0">
                <a:solidFill>
                  <a:schemeClr val="bg1"/>
                </a:solidFill>
              </a:rPr>
              <a:t>Revenue Trend</a:t>
            </a:r>
          </a:p>
        </p:txBody>
      </p:sp>
      <p:sp>
        <p:nvSpPr>
          <p:cNvPr id="13" name="object 7">
            <a:extLst>
              <a:ext uri="{FF2B5EF4-FFF2-40B4-BE49-F238E27FC236}">
                <a16:creationId xmlns:a16="http://schemas.microsoft.com/office/drawing/2014/main" id="{236F6A86-3AD1-0DD6-CA66-DD0C91052654}"/>
              </a:ext>
            </a:extLst>
          </p:cNvPr>
          <p:cNvSpPr txBox="1"/>
          <p:nvPr/>
        </p:nvSpPr>
        <p:spPr>
          <a:xfrm>
            <a:off x="9281896" y="6374043"/>
            <a:ext cx="6497854" cy="3207225"/>
          </a:xfrm>
          <a:prstGeom prst="rect">
            <a:avLst/>
          </a:prstGeom>
        </p:spPr>
        <p:txBody>
          <a:bodyPr vert="horz" wrap="square" lIns="0" tIns="17145" rIns="0" bIns="0" rtlCol="0">
            <a:spAutoFit/>
          </a:bodyPr>
          <a:lstStyle/>
          <a:p>
            <a:pPr marL="12700" marR="5080">
              <a:lnSpc>
                <a:spcPct val="115999"/>
              </a:lnSpc>
              <a:spcBef>
                <a:spcPts val="135"/>
              </a:spcBef>
            </a:pPr>
            <a:r>
              <a:rPr lang="en-US" sz="2000" dirty="0">
                <a:latin typeface="Verdana"/>
                <a:cs typeface="Verdana"/>
              </a:rPr>
              <a:t>And if you see the revenue by month, we can see later revenue for greasing from Jan to Feb then it will become a plateau got a plateau and but the difference between before and after 5G revenue has been same and they are not a big changes that's a positive sign because the 5G benefit is after one and now people are understanding that and they are going for 5G scheme as well as 5G cell Phones.</a:t>
            </a:r>
            <a:endParaRPr sz="2000" dirty="0">
              <a:latin typeface="Verdana"/>
              <a:cs typeface="Verdana"/>
            </a:endParaRPr>
          </a:p>
        </p:txBody>
      </p:sp>
      <p:sp>
        <p:nvSpPr>
          <p:cNvPr id="16" name="Speech Bubble: Rectangle with Corners Rounded 15">
            <a:extLst>
              <a:ext uri="{FF2B5EF4-FFF2-40B4-BE49-F238E27FC236}">
                <a16:creationId xmlns:a16="http://schemas.microsoft.com/office/drawing/2014/main" id="{CA80AB14-4C82-2C81-45EC-7693643231E7}"/>
              </a:ext>
            </a:extLst>
          </p:cNvPr>
          <p:cNvSpPr/>
          <p:nvPr/>
        </p:nvSpPr>
        <p:spPr>
          <a:xfrm rot="5400000">
            <a:off x="11066287" y="4172017"/>
            <a:ext cx="3502352" cy="7749717"/>
          </a:xfrm>
          <a:prstGeom prst="wedgeRoundRectCallout">
            <a:avLst>
              <a:gd name="adj1" fmla="val 5829"/>
              <a:gd name="adj2" fmla="val 6928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17" name="Speech Bubble: Rectangle with Corners Rounded 16">
            <a:extLst>
              <a:ext uri="{FF2B5EF4-FFF2-40B4-BE49-F238E27FC236}">
                <a16:creationId xmlns:a16="http://schemas.microsoft.com/office/drawing/2014/main" id="{F2093C47-726D-CE91-444B-6DD0EEC0A615}"/>
              </a:ext>
            </a:extLst>
          </p:cNvPr>
          <p:cNvSpPr/>
          <p:nvPr/>
        </p:nvSpPr>
        <p:spPr>
          <a:xfrm rot="16200000">
            <a:off x="4681400" y="1778284"/>
            <a:ext cx="1626347" cy="6834580"/>
          </a:xfrm>
          <a:prstGeom prst="wedgeRoundRectCallout">
            <a:avLst>
              <a:gd name="adj1" fmla="val -4033"/>
              <a:gd name="adj2" fmla="val 6180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18" name="TextBox 17">
            <a:extLst>
              <a:ext uri="{FF2B5EF4-FFF2-40B4-BE49-F238E27FC236}">
                <a16:creationId xmlns:a16="http://schemas.microsoft.com/office/drawing/2014/main" id="{D6F2AB06-CB6F-0501-90D7-B754C1C44A30}"/>
              </a:ext>
            </a:extLst>
          </p:cNvPr>
          <p:cNvSpPr txBox="1"/>
          <p:nvPr/>
        </p:nvSpPr>
        <p:spPr>
          <a:xfrm>
            <a:off x="0" y="9444109"/>
            <a:ext cx="4457495" cy="707886"/>
          </a:xfrm>
          <a:prstGeom prst="rect">
            <a:avLst/>
          </a:prstGeom>
          <a:noFill/>
        </p:spPr>
        <p:txBody>
          <a:bodyPr wrap="square" rtlCol="0">
            <a:spAutoFit/>
          </a:bodyPr>
          <a:lstStyle/>
          <a:p>
            <a:r>
              <a:rPr lang="en-US" sz="4000" dirty="0"/>
              <a:t>By: Mohd Sofiyan</a:t>
            </a:r>
            <a:endParaRPr lang="en-GY" sz="4000" dirty="0"/>
          </a:p>
        </p:txBody>
      </p:sp>
      <p:pic>
        <p:nvPicPr>
          <p:cNvPr id="19" name="Picture 18" descr="A blue circle with white letters on it&#10;&#10;Description automatically generated">
            <a:hlinkClick r:id="rId3"/>
            <a:extLst>
              <a:ext uri="{FF2B5EF4-FFF2-40B4-BE49-F238E27FC236}">
                <a16:creationId xmlns:a16="http://schemas.microsoft.com/office/drawing/2014/main" id="{1FD6CF93-67F3-B3C4-1AFF-47BBE8E0D5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4831" y="9226552"/>
            <a:ext cx="1143000" cy="1143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4"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64245" y="759632"/>
            <a:ext cx="9426161" cy="795859"/>
          </a:xfrm>
          <a:prstGeom prst="rect">
            <a:avLst/>
          </a:prstGeom>
        </p:spPr>
        <p:txBody>
          <a:bodyPr vert="horz" wrap="square" lIns="0" tIns="12065" rIns="0" bIns="0" rtlCol="0">
            <a:spAutoFit/>
          </a:bodyPr>
          <a:lstStyle/>
          <a:p>
            <a:pPr marL="12700" marR="5080">
              <a:lnSpc>
                <a:spcPct val="100600"/>
              </a:lnSpc>
              <a:spcBef>
                <a:spcPts val="95"/>
              </a:spcBef>
            </a:pPr>
            <a:r>
              <a:rPr lang="en-US" spc="10" dirty="0"/>
              <a:t>Overview of revenue kpi</a:t>
            </a:r>
            <a:endParaRPr spc="15" dirty="0"/>
          </a:p>
        </p:txBody>
      </p:sp>
      <p:sp>
        <p:nvSpPr>
          <p:cNvPr id="8" name="object 8"/>
          <p:cNvSpPr txBox="1"/>
          <p:nvPr/>
        </p:nvSpPr>
        <p:spPr>
          <a:xfrm>
            <a:off x="1952426" y="5302250"/>
            <a:ext cx="6295390" cy="3062377"/>
          </a:xfrm>
          <a:prstGeom prst="rect">
            <a:avLst/>
          </a:prstGeom>
        </p:spPr>
        <p:txBody>
          <a:bodyPr vert="horz" wrap="square" lIns="0" tIns="19050" rIns="0" bIns="0" rtlCol="0">
            <a:spAutoFit/>
          </a:bodyPr>
          <a:lstStyle/>
          <a:p>
            <a:pPr marL="12700" marR="5080" algn="ctr">
              <a:lnSpc>
                <a:spcPct val="115399"/>
              </a:lnSpc>
              <a:spcBef>
                <a:spcPts val="150"/>
              </a:spcBef>
            </a:pPr>
            <a:r>
              <a:rPr lang="en-US" sz="2450" spc="70" dirty="0">
                <a:latin typeface="Verdana"/>
                <a:cs typeface="Verdana"/>
              </a:rPr>
              <a:t>Revenue</a:t>
            </a:r>
          </a:p>
          <a:p>
            <a:pPr marL="12700" marR="5080" algn="ctr">
              <a:lnSpc>
                <a:spcPct val="115399"/>
              </a:lnSpc>
              <a:spcBef>
                <a:spcPts val="150"/>
              </a:spcBef>
            </a:pPr>
            <a:endParaRPr lang="en-US" sz="2450" spc="70" dirty="0">
              <a:latin typeface="Verdana"/>
              <a:cs typeface="Verdana"/>
            </a:endParaRPr>
          </a:p>
          <a:p>
            <a:pPr marL="12700" marR="5080">
              <a:lnSpc>
                <a:spcPct val="115399"/>
              </a:lnSpc>
              <a:spcBef>
                <a:spcPts val="150"/>
              </a:spcBef>
            </a:pPr>
            <a:r>
              <a:rPr lang="en-US" sz="2450" spc="70" dirty="0">
                <a:latin typeface="Verdana"/>
                <a:cs typeface="Verdana"/>
              </a:rPr>
              <a:t>Wavecon has achieved a substantial revenue figure of 31.9 billion, which underscores the company's robust financial performance and market presence.</a:t>
            </a:r>
          </a:p>
        </p:txBody>
      </p:sp>
      <p:pic>
        <p:nvPicPr>
          <p:cNvPr id="10" name="Picture 9">
            <a:extLst>
              <a:ext uri="{FF2B5EF4-FFF2-40B4-BE49-F238E27FC236}">
                <a16:creationId xmlns:a16="http://schemas.microsoft.com/office/drawing/2014/main" id="{FBA5FACF-6288-DD29-0065-FF6888C863EA}"/>
              </a:ext>
            </a:extLst>
          </p:cNvPr>
          <p:cNvPicPr>
            <a:picLocks noChangeAspect="1"/>
          </p:cNvPicPr>
          <p:nvPr/>
        </p:nvPicPr>
        <p:blipFill>
          <a:blip r:embed="rId5"/>
          <a:stretch>
            <a:fillRect/>
          </a:stretch>
        </p:blipFill>
        <p:spPr>
          <a:xfrm>
            <a:off x="2266691" y="2053924"/>
            <a:ext cx="5021270" cy="2251461"/>
          </a:xfrm>
          <a:prstGeom prst="rect">
            <a:avLst/>
          </a:prstGeom>
        </p:spPr>
      </p:pic>
      <p:sp>
        <p:nvSpPr>
          <p:cNvPr id="12" name="TextBox 11">
            <a:extLst>
              <a:ext uri="{FF2B5EF4-FFF2-40B4-BE49-F238E27FC236}">
                <a16:creationId xmlns:a16="http://schemas.microsoft.com/office/drawing/2014/main" id="{14A81870-EC7A-662E-24D6-7F1686A9087C}"/>
              </a:ext>
            </a:extLst>
          </p:cNvPr>
          <p:cNvSpPr txBox="1"/>
          <p:nvPr/>
        </p:nvSpPr>
        <p:spPr>
          <a:xfrm>
            <a:off x="-5939" y="9388712"/>
            <a:ext cx="4457495" cy="707886"/>
          </a:xfrm>
          <a:prstGeom prst="rect">
            <a:avLst/>
          </a:prstGeom>
          <a:noFill/>
        </p:spPr>
        <p:txBody>
          <a:bodyPr wrap="square" rtlCol="0">
            <a:spAutoFit/>
          </a:bodyPr>
          <a:lstStyle/>
          <a:p>
            <a:r>
              <a:rPr lang="en-US" sz="4000" dirty="0"/>
              <a:t>By: Mohd Sofiyan</a:t>
            </a:r>
            <a:endParaRPr lang="en-GY" sz="4000" dirty="0"/>
          </a:p>
        </p:txBody>
      </p:sp>
      <p:pic>
        <p:nvPicPr>
          <p:cNvPr id="13" name="Picture 12" descr="A blue circle with white letters on it&#10;&#10;Description automatically generated">
            <a:hlinkClick r:id="rId6"/>
            <a:extLst>
              <a:ext uri="{FF2B5EF4-FFF2-40B4-BE49-F238E27FC236}">
                <a16:creationId xmlns:a16="http://schemas.microsoft.com/office/drawing/2014/main" id="{4386D66F-7FD9-B3B8-20F0-52C32013F9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38892" y="9171155"/>
            <a:ext cx="1143000" cy="1143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3"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056241" y="960475"/>
            <a:ext cx="9426161" cy="795859"/>
          </a:xfrm>
          <a:prstGeom prst="rect">
            <a:avLst/>
          </a:prstGeom>
        </p:spPr>
        <p:txBody>
          <a:bodyPr vert="horz" wrap="square" lIns="0" tIns="12065" rIns="0" bIns="0" rtlCol="0">
            <a:spAutoFit/>
          </a:bodyPr>
          <a:lstStyle/>
          <a:p>
            <a:pPr marL="12700" marR="5080">
              <a:lnSpc>
                <a:spcPct val="100600"/>
              </a:lnSpc>
              <a:spcBef>
                <a:spcPts val="95"/>
              </a:spcBef>
            </a:pPr>
            <a:r>
              <a:rPr lang="en-US" spc="10" dirty="0"/>
              <a:t>Overview of ARPU kpi</a:t>
            </a:r>
            <a:endParaRPr spc="15" dirty="0"/>
          </a:p>
        </p:txBody>
      </p:sp>
      <p:sp>
        <p:nvSpPr>
          <p:cNvPr id="8" name="object 8"/>
          <p:cNvSpPr txBox="1"/>
          <p:nvPr/>
        </p:nvSpPr>
        <p:spPr>
          <a:xfrm>
            <a:off x="1952426" y="5302250"/>
            <a:ext cx="6295390" cy="2195216"/>
          </a:xfrm>
          <a:prstGeom prst="rect">
            <a:avLst/>
          </a:prstGeom>
        </p:spPr>
        <p:txBody>
          <a:bodyPr vert="horz" wrap="square" lIns="0" tIns="19050" rIns="0" bIns="0" rtlCol="0">
            <a:spAutoFit/>
          </a:bodyPr>
          <a:lstStyle/>
          <a:p>
            <a:pPr marL="12700" marR="5080" algn="ctr">
              <a:lnSpc>
                <a:spcPct val="115399"/>
              </a:lnSpc>
              <a:spcBef>
                <a:spcPts val="150"/>
              </a:spcBef>
            </a:pPr>
            <a:r>
              <a:rPr lang="en-US" sz="2450" spc="70" dirty="0">
                <a:latin typeface="Verdana"/>
                <a:cs typeface="Verdana"/>
              </a:rPr>
              <a:t>ARPU(Average Revenue Per User)</a:t>
            </a:r>
          </a:p>
          <a:p>
            <a:pPr marL="12700" marR="5080" algn="ctr">
              <a:lnSpc>
                <a:spcPct val="115399"/>
              </a:lnSpc>
              <a:spcBef>
                <a:spcPts val="150"/>
              </a:spcBef>
            </a:pPr>
            <a:endParaRPr lang="en-US" sz="2450" spc="70" dirty="0">
              <a:latin typeface="Verdana"/>
              <a:cs typeface="Verdana"/>
            </a:endParaRPr>
          </a:p>
          <a:p>
            <a:pPr marL="12700" marR="5080">
              <a:lnSpc>
                <a:spcPct val="115399"/>
              </a:lnSpc>
              <a:spcBef>
                <a:spcPts val="150"/>
              </a:spcBef>
            </a:pPr>
            <a:r>
              <a:rPr lang="en-US" sz="2450" spc="70" dirty="0">
                <a:latin typeface="Verdana"/>
                <a:cs typeface="Verdana"/>
              </a:rPr>
              <a:t>The ARPU stands at 200.7, indicating the average income Wavecon generates per user.</a:t>
            </a:r>
          </a:p>
        </p:txBody>
      </p:sp>
      <p:pic>
        <p:nvPicPr>
          <p:cNvPr id="11" name="Picture 10">
            <a:extLst>
              <a:ext uri="{FF2B5EF4-FFF2-40B4-BE49-F238E27FC236}">
                <a16:creationId xmlns:a16="http://schemas.microsoft.com/office/drawing/2014/main" id="{9FAD75E8-5C73-868A-DE4E-C444A6F908F4}"/>
              </a:ext>
            </a:extLst>
          </p:cNvPr>
          <p:cNvPicPr>
            <a:picLocks noChangeAspect="1"/>
          </p:cNvPicPr>
          <p:nvPr/>
        </p:nvPicPr>
        <p:blipFill>
          <a:blip r:embed="rId4"/>
          <a:stretch>
            <a:fillRect/>
          </a:stretch>
        </p:blipFill>
        <p:spPr>
          <a:xfrm>
            <a:off x="2592661" y="2079324"/>
            <a:ext cx="5014920" cy="2251461"/>
          </a:xfrm>
          <a:prstGeom prst="rect">
            <a:avLst/>
          </a:prstGeom>
        </p:spPr>
      </p:pic>
      <p:sp>
        <p:nvSpPr>
          <p:cNvPr id="12" name="TextBox 11">
            <a:extLst>
              <a:ext uri="{FF2B5EF4-FFF2-40B4-BE49-F238E27FC236}">
                <a16:creationId xmlns:a16="http://schemas.microsoft.com/office/drawing/2014/main" id="{D8A9DC2C-17A1-4770-89F3-28E90CA90167}"/>
              </a:ext>
            </a:extLst>
          </p:cNvPr>
          <p:cNvSpPr txBox="1"/>
          <p:nvPr/>
        </p:nvSpPr>
        <p:spPr>
          <a:xfrm>
            <a:off x="-5939" y="9388712"/>
            <a:ext cx="4457495" cy="707886"/>
          </a:xfrm>
          <a:prstGeom prst="rect">
            <a:avLst/>
          </a:prstGeom>
          <a:noFill/>
        </p:spPr>
        <p:txBody>
          <a:bodyPr wrap="square" rtlCol="0">
            <a:spAutoFit/>
          </a:bodyPr>
          <a:lstStyle/>
          <a:p>
            <a:r>
              <a:rPr lang="en-US" sz="4000" dirty="0"/>
              <a:t>By: Mohd Sofiyan</a:t>
            </a:r>
            <a:endParaRPr lang="en-GY" sz="4000" dirty="0"/>
          </a:p>
        </p:txBody>
      </p:sp>
      <p:pic>
        <p:nvPicPr>
          <p:cNvPr id="13" name="Picture 12" descr="A blue circle with white letters on it&#10;&#10;Description automatically generated">
            <a:hlinkClick r:id="rId5"/>
            <a:extLst>
              <a:ext uri="{FF2B5EF4-FFF2-40B4-BE49-F238E27FC236}">
                <a16:creationId xmlns:a16="http://schemas.microsoft.com/office/drawing/2014/main" id="{DC43C1CF-E965-B440-96C0-3BC84D0D3E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8892" y="9171155"/>
            <a:ext cx="1143000" cy="1143000"/>
          </a:xfrm>
          <a:prstGeom prst="rect">
            <a:avLst/>
          </a:prstGeom>
        </p:spPr>
      </p:pic>
    </p:spTree>
    <p:extLst>
      <p:ext uri="{BB962C8B-B14F-4D97-AF65-F5344CB8AC3E}">
        <p14:creationId xmlns:p14="http://schemas.microsoft.com/office/powerpoint/2010/main" val="2080465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3"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056241" y="960475"/>
            <a:ext cx="9426161" cy="795859"/>
          </a:xfrm>
          <a:prstGeom prst="rect">
            <a:avLst/>
          </a:prstGeom>
        </p:spPr>
        <p:txBody>
          <a:bodyPr vert="horz" wrap="square" lIns="0" tIns="12065" rIns="0" bIns="0" rtlCol="0">
            <a:spAutoFit/>
          </a:bodyPr>
          <a:lstStyle/>
          <a:p>
            <a:pPr marL="12700" marR="5080">
              <a:lnSpc>
                <a:spcPct val="100600"/>
              </a:lnSpc>
              <a:spcBef>
                <a:spcPts val="95"/>
              </a:spcBef>
            </a:pPr>
            <a:r>
              <a:rPr lang="en-US" spc="10" dirty="0"/>
              <a:t>Overview of </a:t>
            </a:r>
            <a:r>
              <a:rPr lang="en-US" spc="10" dirty="0" err="1"/>
              <a:t>tAU</a:t>
            </a:r>
            <a:r>
              <a:rPr lang="en-US" spc="10" dirty="0"/>
              <a:t> kpi</a:t>
            </a:r>
            <a:endParaRPr spc="15" dirty="0"/>
          </a:p>
        </p:txBody>
      </p:sp>
      <p:sp>
        <p:nvSpPr>
          <p:cNvPr id="8" name="object 8"/>
          <p:cNvSpPr txBox="1"/>
          <p:nvPr/>
        </p:nvSpPr>
        <p:spPr>
          <a:xfrm>
            <a:off x="1952426" y="5302250"/>
            <a:ext cx="6295390" cy="2195216"/>
          </a:xfrm>
          <a:prstGeom prst="rect">
            <a:avLst/>
          </a:prstGeom>
        </p:spPr>
        <p:txBody>
          <a:bodyPr vert="horz" wrap="square" lIns="0" tIns="19050" rIns="0" bIns="0" rtlCol="0">
            <a:spAutoFit/>
          </a:bodyPr>
          <a:lstStyle/>
          <a:p>
            <a:pPr marL="12700" marR="5080" algn="ctr">
              <a:lnSpc>
                <a:spcPct val="115399"/>
              </a:lnSpc>
              <a:spcBef>
                <a:spcPts val="150"/>
              </a:spcBef>
            </a:pPr>
            <a:r>
              <a:rPr lang="en-US" sz="2450" spc="70" dirty="0">
                <a:latin typeface="Verdana"/>
                <a:cs typeface="Verdana"/>
              </a:rPr>
              <a:t>TAU(Total Active Users)</a:t>
            </a:r>
          </a:p>
          <a:p>
            <a:pPr marL="12700" marR="5080" algn="ctr">
              <a:lnSpc>
                <a:spcPct val="115399"/>
              </a:lnSpc>
              <a:spcBef>
                <a:spcPts val="150"/>
              </a:spcBef>
            </a:pPr>
            <a:endParaRPr lang="en-US" sz="2450" spc="70" dirty="0">
              <a:latin typeface="Verdana"/>
              <a:cs typeface="Verdana"/>
            </a:endParaRPr>
          </a:p>
          <a:p>
            <a:pPr marL="12700" marR="5080">
              <a:lnSpc>
                <a:spcPct val="115399"/>
              </a:lnSpc>
              <a:spcBef>
                <a:spcPts val="150"/>
              </a:spcBef>
            </a:pPr>
            <a:r>
              <a:rPr lang="en-US" sz="2450" spc="70" dirty="0">
                <a:latin typeface="Verdana"/>
                <a:cs typeface="Verdana"/>
              </a:rPr>
              <a:t>With 161.7 million active users, Wavecon demonstrates a strong customer base.</a:t>
            </a:r>
          </a:p>
        </p:txBody>
      </p:sp>
      <p:pic>
        <p:nvPicPr>
          <p:cNvPr id="7" name="Picture 6">
            <a:extLst>
              <a:ext uri="{FF2B5EF4-FFF2-40B4-BE49-F238E27FC236}">
                <a16:creationId xmlns:a16="http://schemas.microsoft.com/office/drawing/2014/main" id="{4CAC7A82-C68D-2905-474B-C7BF8A04A9C2}"/>
              </a:ext>
            </a:extLst>
          </p:cNvPr>
          <p:cNvPicPr>
            <a:picLocks noChangeAspect="1"/>
          </p:cNvPicPr>
          <p:nvPr/>
        </p:nvPicPr>
        <p:blipFill>
          <a:blip r:embed="rId4"/>
          <a:stretch>
            <a:fillRect/>
          </a:stretch>
        </p:blipFill>
        <p:spPr>
          <a:xfrm>
            <a:off x="2592661" y="2138291"/>
            <a:ext cx="5014920" cy="2195216"/>
          </a:xfrm>
          <a:prstGeom prst="rect">
            <a:avLst/>
          </a:prstGeom>
        </p:spPr>
      </p:pic>
      <p:sp>
        <p:nvSpPr>
          <p:cNvPr id="9" name="TextBox 8">
            <a:extLst>
              <a:ext uri="{FF2B5EF4-FFF2-40B4-BE49-F238E27FC236}">
                <a16:creationId xmlns:a16="http://schemas.microsoft.com/office/drawing/2014/main" id="{6075FCD3-789E-5875-7D47-9CC3DBA125E2}"/>
              </a:ext>
            </a:extLst>
          </p:cNvPr>
          <p:cNvSpPr txBox="1"/>
          <p:nvPr/>
        </p:nvSpPr>
        <p:spPr>
          <a:xfrm>
            <a:off x="-5939" y="9388712"/>
            <a:ext cx="4457495" cy="707886"/>
          </a:xfrm>
          <a:prstGeom prst="rect">
            <a:avLst/>
          </a:prstGeom>
          <a:noFill/>
        </p:spPr>
        <p:txBody>
          <a:bodyPr wrap="square" rtlCol="0">
            <a:spAutoFit/>
          </a:bodyPr>
          <a:lstStyle/>
          <a:p>
            <a:r>
              <a:rPr lang="en-US" sz="4000" dirty="0"/>
              <a:t>By: Mohd Sofiyan</a:t>
            </a:r>
            <a:endParaRPr lang="en-GY" sz="4000" dirty="0"/>
          </a:p>
        </p:txBody>
      </p:sp>
      <p:pic>
        <p:nvPicPr>
          <p:cNvPr id="10" name="Picture 9" descr="A blue circle with white letters on it&#10;&#10;Description automatically generated">
            <a:hlinkClick r:id="rId5"/>
            <a:extLst>
              <a:ext uri="{FF2B5EF4-FFF2-40B4-BE49-F238E27FC236}">
                <a16:creationId xmlns:a16="http://schemas.microsoft.com/office/drawing/2014/main" id="{5C621B91-DEEE-5E8D-E64B-D7BDB9224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8892" y="9171155"/>
            <a:ext cx="1143000" cy="1143000"/>
          </a:xfrm>
          <a:prstGeom prst="rect">
            <a:avLst/>
          </a:prstGeom>
        </p:spPr>
      </p:pic>
    </p:spTree>
    <p:extLst>
      <p:ext uri="{BB962C8B-B14F-4D97-AF65-F5344CB8AC3E}">
        <p14:creationId xmlns:p14="http://schemas.microsoft.com/office/powerpoint/2010/main" val="112573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3"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056241" y="960475"/>
            <a:ext cx="9426161" cy="795859"/>
          </a:xfrm>
          <a:prstGeom prst="rect">
            <a:avLst/>
          </a:prstGeom>
        </p:spPr>
        <p:txBody>
          <a:bodyPr vert="horz" wrap="square" lIns="0" tIns="12065" rIns="0" bIns="0" rtlCol="0">
            <a:spAutoFit/>
          </a:bodyPr>
          <a:lstStyle/>
          <a:p>
            <a:pPr marL="12700" marR="5080">
              <a:lnSpc>
                <a:spcPct val="100600"/>
              </a:lnSpc>
              <a:spcBef>
                <a:spcPts val="95"/>
              </a:spcBef>
            </a:pPr>
            <a:r>
              <a:rPr lang="en-US" spc="10" dirty="0"/>
              <a:t>Overview of TU</a:t>
            </a:r>
            <a:r>
              <a:rPr lang="en-US" sz="4000" spc="10" dirty="0"/>
              <a:t>S</a:t>
            </a:r>
            <a:r>
              <a:rPr lang="en-US" spc="10" dirty="0"/>
              <a:t>U kpi</a:t>
            </a:r>
            <a:endParaRPr spc="15" dirty="0"/>
          </a:p>
        </p:txBody>
      </p:sp>
      <p:sp>
        <p:nvSpPr>
          <p:cNvPr id="8" name="object 8"/>
          <p:cNvSpPr txBox="1"/>
          <p:nvPr/>
        </p:nvSpPr>
        <p:spPr>
          <a:xfrm>
            <a:off x="1952426" y="5302250"/>
            <a:ext cx="6295390" cy="2195216"/>
          </a:xfrm>
          <a:prstGeom prst="rect">
            <a:avLst/>
          </a:prstGeom>
        </p:spPr>
        <p:txBody>
          <a:bodyPr vert="horz" wrap="square" lIns="0" tIns="19050" rIns="0" bIns="0" rtlCol="0">
            <a:spAutoFit/>
          </a:bodyPr>
          <a:lstStyle/>
          <a:p>
            <a:pPr marL="12700" marR="5080" algn="ctr">
              <a:lnSpc>
                <a:spcPct val="115399"/>
              </a:lnSpc>
              <a:spcBef>
                <a:spcPts val="150"/>
              </a:spcBef>
            </a:pPr>
            <a:r>
              <a:rPr lang="en-US" sz="2450" spc="70" dirty="0">
                <a:latin typeface="Verdana"/>
                <a:cs typeface="Verdana"/>
              </a:rPr>
              <a:t>TUsU(Total Unsubscribed Users)</a:t>
            </a:r>
          </a:p>
          <a:p>
            <a:pPr marL="12700" marR="5080" algn="ctr">
              <a:lnSpc>
                <a:spcPct val="115399"/>
              </a:lnSpc>
              <a:spcBef>
                <a:spcPts val="150"/>
              </a:spcBef>
            </a:pPr>
            <a:endParaRPr lang="en-US" sz="2450" spc="70" dirty="0">
              <a:latin typeface="Verdana"/>
              <a:cs typeface="Verdana"/>
            </a:endParaRPr>
          </a:p>
          <a:p>
            <a:pPr marL="12700" marR="5080">
              <a:lnSpc>
                <a:spcPct val="115399"/>
              </a:lnSpc>
              <a:spcBef>
                <a:spcPts val="150"/>
              </a:spcBef>
            </a:pPr>
            <a:r>
              <a:rPr lang="en-US" sz="2450" spc="70" dirty="0">
                <a:latin typeface="Verdana"/>
                <a:cs typeface="Verdana"/>
              </a:rPr>
              <a:t>The total unsubscribed users count at 12.6 million offers a glimpse into customer churn.</a:t>
            </a:r>
          </a:p>
        </p:txBody>
      </p:sp>
      <p:pic>
        <p:nvPicPr>
          <p:cNvPr id="7" name="Picture 6">
            <a:extLst>
              <a:ext uri="{FF2B5EF4-FFF2-40B4-BE49-F238E27FC236}">
                <a16:creationId xmlns:a16="http://schemas.microsoft.com/office/drawing/2014/main" id="{9B1E41D2-0341-26FD-AC08-FE52C86710DD}"/>
              </a:ext>
            </a:extLst>
          </p:cNvPr>
          <p:cNvPicPr>
            <a:picLocks noChangeAspect="1"/>
          </p:cNvPicPr>
          <p:nvPr/>
        </p:nvPicPr>
        <p:blipFill>
          <a:blip r:embed="rId4"/>
          <a:stretch>
            <a:fillRect/>
          </a:stretch>
        </p:blipFill>
        <p:spPr>
          <a:xfrm>
            <a:off x="2592661" y="2254250"/>
            <a:ext cx="5014919" cy="2251461"/>
          </a:xfrm>
          <a:prstGeom prst="rect">
            <a:avLst/>
          </a:prstGeom>
        </p:spPr>
      </p:pic>
      <p:sp>
        <p:nvSpPr>
          <p:cNvPr id="9" name="TextBox 8">
            <a:extLst>
              <a:ext uri="{FF2B5EF4-FFF2-40B4-BE49-F238E27FC236}">
                <a16:creationId xmlns:a16="http://schemas.microsoft.com/office/drawing/2014/main" id="{DFAE4DE6-E02E-A0F8-C9EA-15D63700F7DA}"/>
              </a:ext>
            </a:extLst>
          </p:cNvPr>
          <p:cNvSpPr txBox="1"/>
          <p:nvPr/>
        </p:nvSpPr>
        <p:spPr>
          <a:xfrm>
            <a:off x="-5939" y="9388712"/>
            <a:ext cx="4457495" cy="707886"/>
          </a:xfrm>
          <a:prstGeom prst="rect">
            <a:avLst/>
          </a:prstGeom>
          <a:noFill/>
        </p:spPr>
        <p:txBody>
          <a:bodyPr wrap="square" rtlCol="0">
            <a:spAutoFit/>
          </a:bodyPr>
          <a:lstStyle/>
          <a:p>
            <a:r>
              <a:rPr lang="en-US" sz="4000" dirty="0"/>
              <a:t>By: Mohd Sofiyan</a:t>
            </a:r>
            <a:endParaRPr lang="en-GY" sz="4000" dirty="0"/>
          </a:p>
        </p:txBody>
      </p:sp>
      <p:pic>
        <p:nvPicPr>
          <p:cNvPr id="10" name="Picture 9" descr="A blue circle with white letters on it&#10;&#10;Description automatically generated">
            <a:hlinkClick r:id="rId5"/>
            <a:extLst>
              <a:ext uri="{FF2B5EF4-FFF2-40B4-BE49-F238E27FC236}">
                <a16:creationId xmlns:a16="http://schemas.microsoft.com/office/drawing/2014/main" id="{AD304D28-82F5-7297-DAB1-B21EEEB7D5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8892" y="9171155"/>
            <a:ext cx="1143000" cy="1143000"/>
          </a:xfrm>
          <a:prstGeom prst="rect">
            <a:avLst/>
          </a:prstGeom>
        </p:spPr>
      </p:pic>
    </p:spTree>
    <p:extLst>
      <p:ext uri="{BB962C8B-B14F-4D97-AF65-F5344CB8AC3E}">
        <p14:creationId xmlns:p14="http://schemas.microsoft.com/office/powerpoint/2010/main" val="2615827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3"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2700" y="960475"/>
            <a:ext cx="9101734" cy="795859"/>
          </a:xfrm>
          <a:prstGeom prst="rect">
            <a:avLst/>
          </a:prstGeom>
        </p:spPr>
        <p:txBody>
          <a:bodyPr vert="horz" wrap="square" lIns="0" tIns="12065" rIns="0" bIns="0" rtlCol="0">
            <a:spAutoFit/>
          </a:bodyPr>
          <a:lstStyle/>
          <a:p>
            <a:pPr marL="12700" marR="5080" algn="ctr">
              <a:lnSpc>
                <a:spcPct val="100600"/>
              </a:lnSpc>
              <a:spcBef>
                <a:spcPts val="95"/>
              </a:spcBef>
            </a:pPr>
            <a:r>
              <a:rPr lang="en-US" spc="10" dirty="0"/>
              <a:t>Revenue insights</a:t>
            </a:r>
            <a:endParaRPr spc="15" dirty="0"/>
          </a:p>
        </p:txBody>
      </p:sp>
      <p:sp>
        <p:nvSpPr>
          <p:cNvPr id="8" name="object 8"/>
          <p:cNvSpPr txBox="1"/>
          <p:nvPr/>
        </p:nvSpPr>
        <p:spPr>
          <a:xfrm>
            <a:off x="1045934" y="2241989"/>
            <a:ext cx="7035266" cy="7500771"/>
          </a:xfrm>
          <a:prstGeom prst="rect">
            <a:avLst/>
          </a:prstGeom>
        </p:spPr>
        <p:txBody>
          <a:bodyPr vert="horz" wrap="square" lIns="0" tIns="19050" rIns="0" bIns="0" rtlCol="0">
            <a:spAutoFit/>
          </a:bodyPr>
          <a:lstStyle/>
          <a:p>
            <a:pPr marL="355600" marR="5080" indent="-342900">
              <a:lnSpc>
                <a:spcPct val="115399"/>
              </a:lnSpc>
              <a:spcBef>
                <a:spcPts val="150"/>
              </a:spcBef>
              <a:buFont typeface="Arial" panose="020B0604020202020204" pitchFamily="34" charset="0"/>
              <a:buChar char="•"/>
            </a:pPr>
            <a:r>
              <a:rPr lang="en-US" sz="2450" spc="70" dirty="0">
                <a:latin typeface="Verdana"/>
                <a:cs typeface="Verdana"/>
              </a:rPr>
              <a:t>The total revenue after the 5G launch is reported as 15.9bn compared to 16.0bn before 5G, indicating a slight decrease of 0.50%.</a:t>
            </a:r>
          </a:p>
          <a:p>
            <a:pPr marL="355600" marR="5080" indent="-342900">
              <a:lnSpc>
                <a:spcPct val="115399"/>
              </a:lnSpc>
              <a:spcBef>
                <a:spcPts val="150"/>
              </a:spcBef>
              <a:buFont typeface="Arial" panose="020B0604020202020204" pitchFamily="34" charset="0"/>
              <a:buChar char="•"/>
            </a:pPr>
            <a:endParaRPr lang="en-US" sz="2450" spc="70" dirty="0">
              <a:latin typeface="Verdana"/>
              <a:cs typeface="Verdana"/>
            </a:endParaRPr>
          </a:p>
          <a:p>
            <a:pPr marL="355600" marR="5080" indent="-342900">
              <a:lnSpc>
                <a:spcPct val="115399"/>
              </a:lnSpc>
              <a:spcBef>
                <a:spcPts val="150"/>
              </a:spcBef>
              <a:buFont typeface="Arial" panose="020B0604020202020204" pitchFamily="34" charset="0"/>
              <a:buChar char="•"/>
            </a:pPr>
            <a:r>
              <a:rPr lang="en-US" sz="2450" spc="70" dirty="0">
                <a:latin typeface="Verdana"/>
                <a:cs typeface="Verdana"/>
              </a:rPr>
              <a:t>Apr/Sep accounted for 27.46% of Before 5G Launch.</a:t>
            </a:r>
          </a:p>
          <a:p>
            <a:pPr marL="355600" marR="5080" indent="-342900">
              <a:lnSpc>
                <a:spcPct val="115399"/>
              </a:lnSpc>
              <a:spcBef>
                <a:spcPts val="150"/>
              </a:spcBef>
              <a:buFont typeface="Arial" panose="020B0604020202020204" pitchFamily="34" charset="0"/>
              <a:buChar char="•"/>
            </a:pPr>
            <a:endParaRPr lang="en-US" sz="2450" spc="70" dirty="0">
              <a:latin typeface="Verdana"/>
              <a:cs typeface="Verdana"/>
            </a:endParaRPr>
          </a:p>
          <a:p>
            <a:pPr marL="355600" marR="5080" indent="-342900">
              <a:lnSpc>
                <a:spcPct val="115399"/>
              </a:lnSpc>
              <a:spcBef>
                <a:spcPts val="150"/>
              </a:spcBef>
              <a:buFont typeface="Arial" panose="020B0604020202020204" pitchFamily="34" charset="0"/>
              <a:buChar char="•"/>
            </a:pPr>
            <a:r>
              <a:rPr lang="en-US" sz="2450" spc="70" dirty="0">
                <a:latin typeface="Verdana"/>
                <a:cs typeface="Verdana"/>
              </a:rPr>
              <a:t>Cities like Mumbai and Jaipur have shown an increase in revenue post-5G, with changes of +0.31% and +0.98% respectively.</a:t>
            </a:r>
          </a:p>
          <a:p>
            <a:pPr marL="355600" marR="5080" indent="-342900">
              <a:lnSpc>
                <a:spcPct val="115399"/>
              </a:lnSpc>
              <a:spcBef>
                <a:spcPts val="150"/>
              </a:spcBef>
              <a:buFont typeface="Arial" panose="020B0604020202020204" pitchFamily="34" charset="0"/>
              <a:buChar char="•"/>
            </a:pPr>
            <a:endParaRPr lang="en-US" sz="2450" spc="70" dirty="0">
              <a:latin typeface="Verdana"/>
              <a:cs typeface="Verdana"/>
            </a:endParaRPr>
          </a:p>
          <a:p>
            <a:pPr marL="355600" marR="5080" indent="-342900">
              <a:lnSpc>
                <a:spcPct val="115399"/>
              </a:lnSpc>
              <a:spcBef>
                <a:spcPts val="150"/>
              </a:spcBef>
              <a:buFont typeface="Arial" panose="020B0604020202020204" pitchFamily="34" charset="0"/>
              <a:buChar char="•"/>
            </a:pPr>
            <a:r>
              <a:rPr lang="en-US" sz="2450" spc="70" dirty="0">
                <a:latin typeface="Verdana"/>
                <a:cs typeface="Verdana"/>
              </a:rPr>
              <a:t>This could imply that customers are gradually transitioning to 5G or that the impact of 5G has not yet fully materialized in the revenue numbers.</a:t>
            </a:r>
          </a:p>
        </p:txBody>
      </p:sp>
      <p:pic>
        <p:nvPicPr>
          <p:cNvPr id="9" name="Picture 8">
            <a:extLst>
              <a:ext uri="{FF2B5EF4-FFF2-40B4-BE49-F238E27FC236}">
                <a16:creationId xmlns:a16="http://schemas.microsoft.com/office/drawing/2014/main" id="{6C86B5CA-B0C7-1D90-9885-6CDD3819EAFC}"/>
              </a:ext>
            </a:extLst>
          </p:cNvPr>
          <p:cNvPicPr>
            <a:picLocks noChangeAspect="1"/>
          </p:cNvPicPr>
          <p:nvPr/>
        </p:nvPicPr>
        <p:blipFill>
          <a:blip r:embed="rId4"/>
          <a:stretch>
            <a:fillRect/>
          </a:stretch>
        </p:blipFill>
        <p:spPr>
          <a:xfrm>
            <a:off x="9114433" y="12700"/>
            <a:ext cx="9157793" cy="10274300"/>
          </a:xfrm>
          <a:prstGeom prst="rect">
            <a:avLst/>
          </a:prstGeom>
        </p:spPr>
      </p:pic>
      <p:sp>
        <p:nvSpPr>
          <p:cNvPr id="10" name="Callout: Line 9">
            <a:extLst>
              <a:ext uri="{FF2B5EF4-FFF2-40B4-BE49-F238E27FC236}">
                <a16:creationId xmlns:a16="http://schemas.microsoft.com/office/drawing/2014/main" id="{2C58E941-5A5B-F52B-78D9-FF3A8BE1F772}"/>
              </a:ext>
            </a:extLst>
          </p:cNvPr>
          <p:cNvSpPr/>
          <p:nvPr/>
        </p:nvSpPr>
        <p:spPr>
          <a:xfrm>
            <a:off x="13798550" y="220868"/>
            <a:ext cx="2520950" cy="647586"/>
          </a:xfrm>
          <a:prstGeom prst="borderCallout1">
            <a:avLst>
              <a:gd name="adj1" fmla="val 18750"/>
              <a:gd name="adj2" fmla="val -8333"/>
              <a:gd name="adj3" fmla="val 144859"/>
              <a:gd name="adj4" fmla="val -32288"/>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11" name="TextBox 10">
            <a:extLst>
              <a:ext uri="{FF2B5EF4-FFF2-40B4-BE49-F238E27FC236}">
                <a16:creationId xmlns:a16="http://schemas.microsoft.com/office/drawing/2014/main" id="{FB83523F-FE49-4466-203B-3D03DB6C7B8C}"/>
              </a:ext>
            </a:extLst>
          </p:cNvPr>
          <p:cNvSpPr txBox="1"/>
          <p:nvPr/>
        </p:nvSpPr>
        <p:spPr>
          <a:xfrm>
            <a:off x="13828116" y="229156"/>
            <a:ext cx="2520950" cy="646331"/>
          </a:xfrm>
          <a:prstGeom prst="rect">
            <a:avLst/>
          </a:prstGeom>
          <a:noFill/>
        </p:spPr>
        <p:txBody>
          <a:bodyPr wrap="square" rtlCol="0">
            <a:spAutoFit/>
          </a:bodyPr>
          <a:lstStyle/>
          <a:p>
            <a:r>
              <a:rPr lang="en-US" sz="3600" dirty="0"/>
              <a:t>Before 5G</a:t>
            </a:r>
            <a:endParaRPr lang="en-GY" sz="3600" dirty="0"/>
          </a:p>
        </p:txBody>
      </p:sp>
      <p:sp>
        <p:nvSpPr>
          <p:cNvPr id="12" name="Callout: Line 11">
            <a:extLst>
              <a:ext uri="{FF2B5EF4-FFF2-40B4-BE49-F238E27FC236}">
                <a16:creationId xmlns:a16="http://schemas.microsoft.com/office/drawing/2014/main" id="{5945F62A-9DB2-9D61-47E9-C073325C8D68}"/>
              </a:ext>
            </a:extLst>
          </p:cNvPr>
          <p:cNvSpPr/>
          <p:nvPr/>
        </p:nvSpPr>
        <p:spPr>
          <a:xfrm>
            <a:off x="15445384" y="1364428"/>
            <a:ext cx="2163166" cy="647586"/>
          </a:xfrm>
          <a:prstGeom prst="borderCallout1">
            <a:avLst>
              <a:gd name="adj1" fmla="val 18750"/>
              <a:gd name="adj2" fmla="val -8333"/>
              <a:gd name="adj3" fmla="val 66022"/>
              <a:gd name="adj4" fmla="val -15966"/>
            </a:avLst>
          </a:prstGeom>
          <a:solidFill>
            <a:srgbClr val="051D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13" name="TextBox 12">
            <a:extLst>
              <a:ext uri="{FF2B5EF4-FFF2-40B4-BE49-F238E27FC236}">
                <a16:creationId xmlns:a16="http://schemas.microsoft.com/office/drawing/2014/main" id="{6BA5903E-66F0-FE98-02B6-26E17E2764CE}"/>
              </a:ext>
            </a:extLst>
          </p:cNvPr>
          <p:cNvSpPr txBox="1"/>
          <p:nvPr/>
        </p:nvSpPr>
        <p:spPr>
          <a:xfrm>
            <a:off x="15474950" y="1355538"/>
            <a:ext cx="2133600" cy="646331"/>
          </a:xfrm>
          <a:prstGeom prst="rect">
            <a:avLst/>
          </a:prstGeom>
          <a:noFill/>
        </p:spPr>
        <p:txBody>
          <a:bodyPr wrap="square" rtlCol="0">
            <a:spAutoFit/>
          </a:bodyPr>
          <a:lstStyle/>
          <a:p>
            <a:r>
              <a:rPr lang="en-US" sz="3600" dirty="0"/>
              <a:t>After 5G</a:t>
            </a:r>
            <a:endParaRPr lang="en-GY" sz="3600" dirty="0"/>
          </a:p>
        </p:txBody>
      </p:sp>
      <p:sp>
        <p:nvSpPr>
          <p:cNvPr id="14" name="TextBox 13">
            <a:extLst>
              <a:ext uri="{FF2B5EF4-FFF2-40B4-BE49-F238E27FC236}">
                <a16:creationId xmlns:a16="http://schemas.microsoft.com/office/drawing/2014/main" id="{E26E32DF-4F57-F04B-E0AE-7B64AAB204A3}"/>
              </a:ext>
            </a:extLst>
          </p:cNvPr>
          <p:cNvSpPr txBox="1"/>
          <p:nvPr/>
        </p:nvSpPr>
        <p:spPr>
          <a:xfrm>
            <a:off x="12588070" y="9124948"/>
            <a:ext cx="4457495" cy="707886"/>
          </a:xfrm>
          <a:prstGeom prst="rect">
            <a:avLst/>
          </a:prstGeom>
          <a:noFill/>
        </p:spPr>
        <p:txBody>
          <a:bodyPr wrap="square" rtlCol="0">
            <a:spAutoFit/>
          </a:bodyPr>
          <a:lstStyle/>
          <a:p>
            <a:r>
              <a:rPr lang="en-US" sz="4000" dirty="0">
                <a:solidFill>
                  <a:schemeClr val="bg1"/>
                </a:solidFill>
              </a:rPr>
              <a:t>By: Mohd Sofiyan</a:t>
            </a:r>
            <a:endParaRPr lang="en-GY" sz="4000" dirty="0">
              <a:solidFill>
                <a:schemeClr val="bg1"/>
              </a:solidFill>
            </a:endParaRPr>
          </a:p>
        </p:txBody>
      </p:sp>
      <p:pic>
        <p:nvPicPr>
          <p:cNvPr id="15" name="Picture 14" descr="A blue circle with white letters on it&#10;&#10;Description automatically generated">
            <a:hlinkClick r:id="rId5"/>
            <a:extLst>
              <a:ext uri="{FF2B5EF4-FFF2-40B4-BE49-F238E27FC236}">
                <a16:creationId xmlns:a16="http://schemas.microsoft.com/office/drawing/2014/main" id="{975C2713-C833-6A9B-C749-B64E2CD58A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32901" y="8907391"/>
            <a:ext cx="1143000" cy="1143000"/>
          </a:xfrm>
          <a:prstGeom prst="rect">
            <a:avLst/>
          </a:prstGeom>
        </p:spPr>
      </p:pic>
    </p:spTree>
    <p:extLst>
      <p:ext uri="{BB962C8B-B14F-4D97-AF65-F5344CB8AC3E}">
        <p14:creationId xmlns:p14="http://schemas.microsoft.com/office/powerpoint/2010/main" val="379884970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316</TotalTime>
  <Words>1155</Words>
  <Application>Microsoft Office PowerPoint</Application>
  <PresentationFormat>Custom</PresentationFormat>
  <Paragraphs>148</Paragraphs>
  <Slides>17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Aparajita</vt:lpstr>
      <vt:lpstr>Aptos</vt:lpstr>
      <vt:lpstr>Arial</vt:lpstr>
      <vt:lpstr>Cambria</vt:lpstr>
      <vt:lpstr>Century Gothic</vt:lpstr>
      <vt:lpstr>Verdana</vt:lpstr>
      <vt:lpstr>Wingdings 3</vt:lpstr>
      <vt:lpstr>Slice</vt:lpstr>
      <vt:lpstr>PowerPoint Presentation</vt:lpstr>
      <vt:lpstr>Introduction</vt:lpstr>
      <vt:lpstr>Objectives</vt:lpstr>
      <vt:lpstr>Market</vt:lpstr>
      <vt:lpstr>Overview of revenue kpi</vt:lpstr>
      <vt:lpstr>Overview of ARPU kpi</vt:lpstr>
      <vt:lpstr>Overview of tAU kpi</vt:lpstr>
      <vt:lpstr>Overview of TUSU kpi</vt:lpstr>
      <vt:lpstr>Revenue insights</vt:lpstr>
      <vt:lpstr>Top 5 cities by revenue</vt:lpstr>
      <vt:lpstr>Bottom 5 cities by revenue</vt:lpstr>
      <vt:lpstr>insights</vt:lpstr>
      <vt:lpstr>Well Performing Plans</vt:lpstr>
      <vt:lpstr>poor Performance Plans </vt:lpstr>
      <vt:lpstr>25gb combo 3g/4g data pack (Plan P7)</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MOHAMMED SOFIYAN</cp:lastModifiedBy>
  <cp:revision>20</cp:revision>
  <dcterms:created xsi:type="dcterms:W3CDTF">2024-04-23T15:51:06Z</dcterms:created>
  <dcterms:modified xsi:type="dcterms:W3CDTF">2024-04-23T21:10:08Z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2024-04-23T00:00:00Z</vt:filetime>
  </property>
  <property fmtid="{D5CDD505-2E9C-101B-9397-08002B2CF9AE}" pid="3" name="Creator">
    <vt:lpwstr>Chromium</vt:lpwstr>
  </property>
  <property fmtid="{D5CDD505-2E9C-101B-9397-08002B2CF9AE}" pid="4" name="LastSaved">
    <vt:filetime>2024-04-23T00:00:00Z</vt:filetime>
  </property>
</Properties>
</file>